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s-A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AF00"/>
    <a:srgbClr val="3333CC"/>
    <a:srgbClr val="D6A300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01" y="7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fld id="{81EFF991-DBEB-4949-BA22-DEBA9DAFF132}" type="datetimeFigureOut">
              <a:rPr lang="en-US"/>
              <a:pPr/>
              <a:t>5/30/2013</a:t>
            </a:fld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Lucida Sans Unicode" pitchFamily="34" charset="0"/>
              </a:defRPr>
            </a:lvl1pPr>
          </a:lstStyle>
          <a:p>
            <a:endParaRPr lang="en-US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Lucida Sans Unicode" pitchFamily="34" charset="0"/>
              </a:defRPr>
            </a:lvl1pPr>
          </a:lstStyle>
          <a:p>
            <a:fld id="{D7297AC9-9E59-43A8-9C1F-F447F5734F4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3423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Triángulo rectángulo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1 Grupo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6 Forma libre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7 Forma libre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11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92ACFD1-D560-4008-B7DE-00B8882DCCE4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12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CA75DD2A-4541-4967-8BE2-80DCF1F948D8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F2E90E-1615-458F-94E8-695D518802A7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52F82C-E486-4B51-A71B-92A53D49D68E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703244-7D55-43A9-AC47-0EAB70A65FA7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0732F9-436C-4998-8C2C-E208BA938650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FBE605-F448-46C2-B61C-261938989099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801E79-3163-4AE7-932B-4CDE30944D93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Cheurón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7 Cheurón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F1D363F-36C8-4ACD-B5EC-EA7F8A206FC2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8D85CCA-F29C-4F78-94D2-E602B5101526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8763F-137E-4E82-8539-5CB2C7126CF6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533569-5663-4B2A-83E6-2AC70AF1F9E4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7800FEE-E0D3-4BC1-A7E1-FF5B5D500704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5D826F6-9722-41AF-95E2-6EA8B91ADB43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110C6E-8544-478B-ABD1-D6F37DC0B91B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97682-5BA3-4DEE-AA56-E7CF7CA2B446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5BAA01-062F-4861-8D5E-0B5052C823EF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AR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BB1D76-17A1-491E-BBE7-A3DE7D2BB1CA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CF5A3F1-A5BD-4EF8-9E36-661CE7A4A0EB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5B5D8D2-A495-47CA-B4C5-8B97E22F263B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7 Forma libre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8 Forma libre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11 Cheurón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12 Cheurón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1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D1F3DDF-2C8D-4B62-B4E0-473436AF78E9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12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3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C1A063AE-FD20-4F40-86CB-E7CBBBE4A2C7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033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50ECE59-5236-4E2C-A588-E4F6CEEBB470}" type="datetimeFigureOut">
              <a:rPr lang="es-AR"/>
              <a:pPr>
                <a:defRPr/>
              </a:pPr>
              <a:t>30/05/2013</a:t>
            </a:fld>
            <a:endParaRPr lang="es-AR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es-AR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 smtClean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E540417C-0529-4FAC-BE0A-5D0619F7082F}" type="slidenum">
              <a:rPr lang="es-AR"/>
              <a:pPr>
                <a:defRPr/>
              </a:pPr>
              <a:t>‹#›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1" r:id="rId2"/>
    <p:sldLayoutId id="2147483733" r:id="rId3"/>
    <p:sldLayoutId id="2147483730" r:id="rId4"/>
    <p:sldLayoutId id="2147483734" r:id="rId5"/>
    <p:sldLayoutId id="2147483729" r:id="rId6"/>
    <p:sldLayoutId id="2147483728" r:id="rId7"/>
    <p:sldLayoutId id="2147483735" r:id="rId8"/>
    <p:sldLayoutId id="2147483736" r:id="rId9"/>
    <p:sldLayoutId id="2147483727" r:id="rId10"/>
    <p:sldLayoutId id="2147483726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fontAlgn="base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fontAlgn="base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fontAlgn="base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259632" y="764704"/>
            <a:ext cx="7344816" cy="4176464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Las Misiones se </a:t>
            </a:r>
            <a:r>
              <a:rPr lang="en-US" sz="4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hacen</a:t>
            </a:r>
            <a: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b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</a:br>
            <a:r>
              <a:rPr lang="en-US" sz="4400" i="1" dirty="0" smtClean="0">
                <a:latin typeface="Palatino Linotype" pitchFamily="18" charset="0"/>
              </a:rPr>
              <a:t>con </a:t>
            </a:r>
            <a:br>
              <a:rPr lang="en-US" sz="4400" i="1" dirty="0" smtClean="0">
                <a:latin typeface="Palatino Linotype" pitchFamily="18" charset="0"/>
              </a:rPr>
            </a:br>
            <a: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los pies </a:t>
            </a:r>
            <a:r>
              <a:rPr lang="en-US" sz="4400" i="1" dirty="0" smtClean="0">
                <a:latin typeface="Palatino Linotype" pitchFamily="18" charset="0"/>
              </a:rPr>
              <a:t>de los </a:t>
            </a:r>
            <a:r>
              <a:rPr lang="en-US" sz="4400" i="1" dirty="0" err="1" smtClean="0">
                <a:latin typeface="Palatino Linotype" pitchFamily="18" charset="0"/>
              </a:rPr>
              <a:t>que</a:t>
            </a:r>
            <a:r>
              <a:rPr lang="en-US" sz="4400" i="1" dirty="0" smtClean="0">
                <a:latin typeface="Palatino Linotype" pitchFamily="18" charset="0"/>
              </a:rPr>
              <a:t> van, </a:t>
            </a:r>
            <a:br>
              <a:rPr lang="en-US" sz="4400" i="1" dirty="0" smtClean="0">
                <a:latin typeface="Palatino Linotype" pitchFamily="18" charset="0"/>
              </a:rPr>
            </a:br>
            <a:r>
              <a:rPr lang="en-US" sz="4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las</a:t>
            </a:r>
            <a: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en-US" sz="4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rodillas</a:t>
            </a:r>
            <a: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en-US" sz="4400" i="1" dirty="0" smtClean="0">
                <a:latin typeface="Palatino Linotype" pitchFamily="18" charset="0"/>
              </a:rPr>
              <a:t>de los </a:t>
            </a:r>
            <a:r>
              <a:rPr lang="en-US" sz="4400" i="1" dirty="0" err="1" smtClean="0">
                <a:latin typeface="Palatino Linotype" pitchFamily="18" charset="0"/>
              </a:rPr>
              <a:t>que</a:t>
            </a:r>
            <a:r>
              <a:rPr lang="en-US" sz="4400" i="1" dirty="0" smtClean="0">
                <a:latin typeface="Palatino Linotype" pitchFamily="18" charset="0"/>
              </a:rPr>
              <a:t> se </a:t>
            </a:r>
            <a:r>
              <a:rPr lang="en-US" sz="4400" i="1" dirty="0" err="1" smtClean="0">
                <a:latin typeface="Palatino Linotype" pitchFamily="18" charset="0"/>
              </a:rPr>
              <a:t>quedan</a:t>
            </a:r>
            <a:r>
              <a:rPr lang="en-US" sz="4400" i="1" dirty="0" smtClean="0">
                <a:latin typeface="Palatino Linotype" pitchFamily="18" charset="0"/>
              </a:rPr>
              <a:t> y </a:t>
            </a:r>
            <a:r>
              <a:rPr lang="en-US" sz="4400" i="1" dirty="0" err="1" smtClean="0">
                <a:latin typeface="Palatino Linotype" pitchFamily="18" charset="0"/>
              </a:rPr>
              <a:t>oran</a:t>
            </a:r>
            <a:r>
              <a:rPr lang="en-US" sz="4400" i="1" dirty="0" smtClean="0">
                <a:latin typeface="Palatino Linotype" pitchFamily="18" charset="0"/>
              </a:rPr>
              <a:t>, y </a:t>
            </a:r>
            <a:br>
              <a:rPr lang="en-US" sz="4400" i="1" dirty="0" smtClean="0">
                <a:latin typeface="Palatino Linotype" pitchFamily="18" charset="0"/>
              </a:rPr>
            </a:br>
            <a:r>
              <a:rPr lang="en-US" sz="4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las</a:t>
            </a:r>
            <a: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en-US" sz="4400" i="1" dirty="0" err="1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manos</a:t>
            </a:r>
            <a:r>
              <a:rPr lang="en-US" sz="4400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</a:rPr>
              <a:t> </a:t>
            </a:r>
            <a:r>
              <a:rPr lang="en-US" sz="4400" i="1" dirty="0" smtClean="0">
                <a:latin typeface="Palatino Linotype" pitchFamily="18" charset="0"/>
              </a:rPr>
              <a:t>de los </a:t>
            </a:r>
            <a:r>
              <a:rPr lang="en-US" sz="4400" i="1" dirty="0" err="1" smtClean="0">
                <a:latin typeface="Palatino Linotype" pitchFamily="18" charset="0"/>
              </a:rPr>
              <a:t>que</a:t>
            </a:r>
            <a:r>
              <a:rPr lang="en-US" sz="4400" i="1" dirty="0" smtClean="0">
                <a:latin typeface="Palatino Linotype" pitchFamily="18" charset="0"/>
              </a:rPr>
              <a:t> </a:t>
            </a:r>
            <a:r>
              <a:rPr lang="en-US" sz="4400" i="1" dirty="0" err="1" smtClean="0">
                <a:latin typeface="Palatino Linotype" pitchFamily="18" charset="0"/>
              </a:rPr>
              <a:t>dan</a:t>
            </a:r>
            <a:endParaRPr lang="es-AR" sz="4000" i="1" dirty="0">
              <a:latin typeface="Palatino Linotype" pitchFamily="18" charset="0"/>
            </a:endParaRPr>
          </a:p>
        </p:txBody>
      </p:sp>
      <p:pic>
        <p:nvPicPr>
          <p:cNvPr id="5" name="4 Imagen" descr="mundo azul.bmp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3923928" y="5471358"/>
            <a:ext cx="1368234" cy="1386641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5292725" y="5842337"/>
            <a:ext cx="3851275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Congreso Mundial en Cancún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AR" sz="20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Junio 2013</a:t>
            </a:r>
            <a:endParaRPr lang="es-AR" sz="20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 rot="10800000" flipV="1">
            <a:off x="323850" y="1843832"/>
            <a:ext cx="864235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es-AR" sz="2000" b="1" dirty="0" smtClean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¡Necesitamos un TEOLOGÍA NIKE de misiones!  </a:t>
            </a:r>
          </a:p>
          <a:p>
            <a:pPr algn="ctr"/>
            <a:r>
              <a:rPr lang="es-AR" sz="2000" b="1" dirty="0" smtClean="0">
                <a:solidFill>
                  <a:srgbClr val="FF0000"/>
                </a:solidFill>
                <a:latin typeface="Palatino Linotype" pitchFamily="18" charset="0"/>
                <a:cs typeface="Times New Roman" pitchFamily="18" charset="0"/>
              </a:rPr>
              <a:t>¡SOLO HAGALO!</a:t>
            </a:r>
            <a:endParaRPr lang="es-AR" sz="2000" b="1" dirty="0">
              <a:solidFill>
                <a:srgbClr val="FF0000"/>
              </a:solidFill>
              <a:latin typeface="Palatino Linotype" pitchFamily="18" charset="0"/>
            </a:endParaRPr>
          </a:p>
          <a:p>
            <a:pPr algn="ctr" eaLnBrk="0" hangingPunct="0"/>
            <a:r>
              <a:rPr lang="es-AR" sz="2000" dirty="0" smtClean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Por muchos años las personas en África, Asia y América Latina hablaron sobre el potencial que tienen para dar más: </a:t>
            </a:r>
          </a:p>
          <a:p>
            <a:pPr algn="ctr" eaLnBrk="0" hangingPunct="0"/>
            <a:r>
              <a:rPr lang="es-AR" sz="2000" b="1" dirty="0" smtClean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Pero lo que necesitamos es una TEOLOGÍA NIKE.  </a:t>
            </a:r>
          </a:p>
          <a:p>
            <a:pPr algn="ctr" eaLnBrk="0" hangingPunct="0"/>
            <a:r>
              <a:rPr lang="es-AR" sz="2000" b="1" dirty="0" err="1" smtClean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Nike</a:t>
            </a:r>
            <a:r>
              <a:rPr lang="es-AR" sz="2000" b="1" dirty="0" smtClean="0">
                <a:solidFill>
                  <a:srgbClr val="000000"/>
                </a:solidFill>
                <a:latin typeface="Palatino Linotype" pitchFamily="18" charset="0"/>
                <a:cs typeface="Times New Roman" pitchFamily="18" charset="0"/>
              </a:rPr>
              <a:t> dice: SOLO HAGALO. </a:t>
            </a:r>
          </a:p>
          <a:p>
            <a:pPr algn="ctr" eaLnBrk="0" hangingPunct="0"/>
            <a:endParaRPr lang="en-US" sz="2400" dirty="0">
              <a:solidFill>
                <a:srgbClr val="000000"/>
              </a:solidFill>
              <a:latin typeface="Palatino Linotype" pitchFamily="18" charset="0"/>
              <a:cs typeface="Times New Roman" pitchFamily="18" charset="0"/>
            </a:endParaRPr>
          </a:p>
        </p:txBody>
      </p:sp>
      <p:pic>
        <p:nvPicPr>
          <p:cNvPr id="22534" name="11 Imagen" descr="nike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1196752"/>
            <a:ext cx="20161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Rectángulo redondeado"/>
          <p:cNvSpPr/>
          <p:nvPr/>
        </p:nvSpPr>
        <p:spPr>
          <a:xfrm>
            <a:off x="251520" y="3789040"/>
            <a:ext cx="8496944" cy="2160240"/>
          </a:xfrm>
          <a:prstGeom prst="roundRect">
            <a:avLst/>
          </a:prstGeom>
          <a:solidFill>
            <a:srgbClr val="FFC00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0" hangingPunct="0">
              <a:defRPr/>
            </a:pPr>
            <a:r>
              <a:rPr lang="es-AR" sz="2000" dirty="0" smtClean="0">
                <a:solidFill>
                  <a:srgbClr val="C00000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Es tiempo de no solamente decirlo, si no hacerlo. </a:t>
            </a:r>
          </a:p>
          <a:p>
            <a:pPr algn="ctr" eaLnBrk="0" hangingPunct="0">
              <a:defRPr/>
            </a:pPr>
            <a:r>
              <a:rPr lang="es-AR" sz="2000" dirty="0" smtClean="0">
                <a:solidFill>
                  <a:srgbClr val="C00000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¡Y cualquier cadena de "pobreza o mentalidad de escasez " que nos quiera impedir, debe ser destrozada. Debemos avanzar a un nuevo paradigma que se convierte en un envío y una visión generosa de la próxima generación de misioneros! ¡Misioneros de África, Asia, América Latina y Europa del Este, además de los países emisores históricos del Oeste!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96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96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96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96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96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 rot="10800000" flipV="1">
            <a:off x="106363" y="1822480"/>
            <a:ext cx="878681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AR" sz="2000" dirty="0" smtClean="0">
                <a:latin typeface="Palatino Linotype" pitchFamily="18" charset="0"/>
                <a:cs typeface="Times New Roman" pitchFamily="18" charset="0"/>
              </a:rPr>
              <a:t> La Unión de las Asambleas de Dios de Argentina se convirtió en el país que dio un millón de dólares a las misiones en al año 2009.  El año pasado continuó creciendo a 1,6 millones. </a:t>
            </a:r>
          </a:p>
          <a:p>
            <a:pPr algn="ctr">
              <a:buFont typeface="Wingdings" pitchFamily="2" charset="2"/>
              <a:buChar char="ü"/>
            </a:pPr>
            <a:r>
              <a:rPr lang="es-AR" sz="2000" dirty="0" smtClean="0">
                <a:latin typeface="Palatino Linotype" pitchFamily="18" charset="0"/>
                <a:cs typeface="Times New Roman" pitchFamily="18" charset="0"/>
              </a:rPr>
              <a:t>¡No hay ninguna razón por la cual Filipinas, Indonesia, Papúa Nueva Guinea, Nigeria, Kenia, Rumania, México, El Salvador, Ucrania y muchos otros países e iglesias no puedan dar más de un millón de dólares para las misiones en un año!</a:t>
            </a:r>
          </a:p>
          <a:p>
            <a:pPr algn="ctr">
              <a:buFont typeface="Wingdings" pitchFamily="2" charset="2"/>
              <a:buChar char="ü"/>
            </a:pPr>
            <a:r>
              <a:rPr lang="es-AR" sz="2000" dirty="0" smtClean="0">
                <a:latin typeface="Palatino Linotype" pitchFamily="18" charset="0"/>
                <a:cs typeface="Times New Roman" pitchFamily="18" charset="0"/>
              </a:rPr>
              <a:t>Se puede dar millones de dólares. ¡No hay una escasez de dinero, sobre todo en los países con grandes iglesias!</a:t>
            </a:r>
          </a:p>
          <a:p>
            <a:pPr algn="ctr">
              <a:buFont typeface="Wingdings" pitchFamily="2" charset="2"/>
              <a:buChar char="ü"/>
            </a:pPr>
            <a:r>
              <a:rPr lang="es-AR" sz="2000" dirty="0" smtClean="0">
                <a:latin typeface="Palatino Linotype" pitchFamily="18" charset="0"/>
                <a:cs typeface="Times New Roman" pitchFamily="18" charset="0"/>
              </a:rPr>
              <a:t>¡Hay una falta de visión, compromiso y pasión!</a:t>
            </a:r>
          </a:p>
          <a:p>
            <a:pPr algn="ctr"/>
            <a:r>
              <a:rPr lang="es-A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8" charset="0"/>
                <a:cs typeface="Times New Roman" pitchFamily="18" charset="0"/>
              </a:rPr>
              <a:t>¡Comprometámonos a cambiar eso! </a:t>
            </a:r>
          </a:p>
          <a:p>
            <a:pPr algn="ctr"/>
            <a:r>
              <a:rPr lang="es-A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8" charset="0"/>
                <a:cs typeface="Times New Roman" pitchFamily="18" charset="0"/>
              </a:rPr>
              <a:t>¡Qué comience con nosotros!</a:t>
            </a:r>
            <a:endParaRPr lang="es-AR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 Linotype" pitchFamily="18" charset="0"/>
            </a:endParaRPr>
          </a:p>
          <a:p>
            <a:pPr eaLnBrk="0" hangingPunct="0"/>
            <a:endParaRPr lang="es-AR" sz="2400" dirty="0">
              <a:latin typeface="Palatino Linotype" pitchFamily="18" charset="0"/>
            </a:endParaRPr>
          </a:p>
        </p:txBody>
      </p:sp>
      <p:pic>
        <p:nvPicPr>
          <p:cNvPr id="8" name="7 Imagen" descr="llegar primer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452320" y="5589240"/>
            <a:ext cx="1691680" cy="12687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307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07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7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07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7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de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179388" y="1804661"/>
            <a:ext cx="8713787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buFont typeface="Wingdings" pitchFamily="2" charset="2"/>
              <a:buChar char="v"/>
              <a:defRPr/>
            </a:pPr>
            <a:r>
              <a:rPr lang="en-US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Hemos observado que las misiones son mucho mas que el dinero. </a:t>
            </a:r>
          </a:p>
          <a:p>
            <a:pPr algn="ctr">
              <a:buFont typeface="Wingdings" pitchFamily="2" charset="2"/>
              <a:buChar char="v"/>
              <a:defRPr/>
            </a:pPr>
            <a:r>
              <a:rPr lang="es-AR" sz="2000" dirty="0" smtClean="0">
                <a:latin typeface="Palatino Linotype" pitchFamily="18" charset="0"/>
              </a:rPr>
              <a:t>Sin embargo,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AR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sin las ofrendas misioneras, los misioneros no pueden salir al campo. </a:t>
            </a:r>
          </a:p>
          <a:p>
            <a:pPr algn="ctr">
              <a:defRPr/>
            </a:pPr>
            <a:endParaRPr lang="es-AR" sz="20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Incluso Pablo, en 2 </a:t>
            </a:r>
            <a:r>
              <a:rPr lang="es-AR" sz="2000" dirty="0" err="1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Cor.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11:6, cuando trabajaba para no ser una</a:t>
            </a:r>
            <a:b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</a:b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carga a una iglesia inmadura, recibió ayuda de los filipenses para permanecer en el campo.</a:t>
            </a:r>
          </a:p>
          <a:p>
            <a:pPr algn="ctr">
              <a:defRPr/>
            </a:pPr>
            <a:endParaRPr lang="es-AR" sz="2000" dirty="0">
              <a:latin typeface="Palatino Linotype" pitchFamily="18" charset="0"/>
              <a:cs typeface="Arial" pitchFamily="34" charset="0"/>
            </a:endParaRPr>
          </a:p>
          <a:p>
            <a:pPr algn="ctr" eaLnBrk="0" hangingPunct="0">
              <a:buFont typeface="Wingdings" pitchFamily="2" charset="2"/>
              <a:buChar char="v"/>
              <a:defRPr/>
            </a:pP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Algunos pueden decir “Oremos.” Nunca he conocido una persona que fielmente ore por los misioneros y por el mundo, que no esté comprometido con una promesa de fe, y sistemáticamente dé para las misiones. </a:t>
            </a:r>
          </a:p>
          <a:p>
            <a:pPr algn="ctr" eaLnBrk="0" hangingPunct="0">
              <a:defRPr/>
            </a:pPr>
            <a:endParaRPr lang="es-AR" sz="20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>
              <a:buFont typeface="Wingdings" pitchFamily="2" charset="2"/>
              <a:buChar char="v"/>
              <a:defRPr/>
            </a:pP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Si no damos de nuestro dinero, tampoco daremos de nuestro tiempo. </a:t>
            </a:r>
            <a:endParaRPr lang="es-AR" sz="2000" dirty="0">
              <a:latin typeface="Palatino Linotype" pitchFamily="18" charset="0"/>
              <a:cs typeface="Arial" pitchFamily="34" charset="0"/>
            </a:endParaRPr>
          </a:p>
        </p:txBody>
      </p:sp>
      <p:pic>
        <p:nvPicPr>
          <p:cNvPr id="14342" name="7 Imagen" descr="biblia-abierta 2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DD5"/>
              </a:clrFrom>
              <a:clrTo>
                <a:srgbClr val="FFFDD5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520" y="2636912"/>
            <a:ext cx="1150937" cy="738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8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8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81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22529" name="Rectangle 1"/>
          <p:cNvSpPr>
            <a:spLocks noChangeArrowheads="1"/>
          </p:cNvSpPr>
          <p:nvPr/>
        </p:nvSpPr>
        <p:spPr bwMode="auto">
          <a:xfrm>
            <a:off x="971550" y="1661151"/>
            <a:ext cx="7488238" cy="3908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s-AR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Muchas veces parte de nuestro problema es no tener visión de la eternidad. </a:t>
            </a:r>
          </a:p>
          <a:p>
            <a:pPr algn="ctr">
              <a:defRPr/>
            </a:pPr>
            <a:r>
              <a:rPr lang="es-AR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Pasamos 5 minutos, o dos horas, en algo que nos gusta en vez de invertir nuestro tiempo en alcanzar el mundo.</a:t>
            </a:r>
          </a:p>
          <a:p>
            <a:pPr algn="ctr">
              <a:defRPr/>
            </a:pPr>
            <a:r>
              <a:rPr lang="es-AR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Para tener una visión misionera también es necesario tener una visión de la eternidad.</a:t>
            </a:r>
            <a:endParaRPr lang="es-AR" sz="36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Arial" pitchFamily="34" charset="0"/>
            </a:endParaRPr>
          </a:p>
        </p:txBody>
      </p:sp>
      <p:pic>
        <p:nvPicPr>
          <p:cNvPr id="8" name="7 Imagen" descr="eternidad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92280" y="5321190"/>
            <a:ext cx="2051720" cy="15368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25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25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25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738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</a:p>
          <a:p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 rot="10800000" flipV="1">
            <a:off x="179388" y="1433919"/>
            <a:ext cx="8785225" cy="5201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endParaRPr lang="en-US" sz="24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Algunos ejemplo prácticos de cómo nuestro mínimo compromiso puede impactar al mundo.</a:t>
            </a:r>
            <a:endParaRPr lang="es-AR" sz="2400" dirty="0">
              <a:latin typeface="Palatino Linotype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Primero que nada, lo que las Asambleas Mundiales de Dios están haciendo en este momento per cápita o per iglesia.</a:t>
            </a:r>
          </a:p>
          <a:p>
            <a:pPr algn="ctr" eaLnBrk="0" hangingPunct="0">
              <a:defRPr/>
            </a:pPr>
            <a:endParaRPr lang="es-AR" sz="2400" dirty="0">
              <a:latin typeface="Palatino Linotype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s-AR" sz="2400" b="1" u="sng" dirty="0" smtClean="0">
                <a:solidFill>
                  <a:srgbClr val="D6A300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INGRESO DEL AÑO PASADO </a:t>
            </a:r>
            <a:r>
              <a:rPr lang="es-AR" sz="2400" b="1" dirty="0" smtClean="0">
                <a:solidFill>
                  <a:srgbClr val="D6A300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          $323,000,000 </a:t>
            </a:r>
            <a:r>
              <a:rPr lang="es-AR" sz="2400" b="1" u="sng" dirty="0" smtClean="0">
                <a:solidFill>
                  <a:srgbClr val="D6A300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U$S  </a:t>
            </a:r>
            <a:endParaRPr lang="es-AR" sz="2400" b="1" u="sng" dirty="0">
              <a:solidFill>
                <a:srgbClr val="D6A300"/>
              </a:solidFill>
              <a:latin typeface="Palatino Linotype" pitchFamily="18" charset="0"/>
              <a:cs typeface="Arial" pitchFamily="34" charset="0"/>
            </a:endParaRPr>
          </a:p>
          <a:p>
            <a:pPr algn="ctr" eaLnBrk="0" hangingPunct="0">
              <a:buFont typeface="Wingdings" pitchFamily="2" charset="2"/>
              <a:buChar char="§"/>
              <a:defRPr/>
            </a:pPr>
            <a:r>
              <a:rPr lang="es-A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Iglesias</a:t>
            </a: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     360,000</a:t>
            </a:r>
          </a:p>
          <a:p>
            <a:pPr algn="ctr" eaLnBrk="0" hangingPunct="0">
              <a:defRPr/>
            </a:pP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Por ofrenda de iglesia                $74.77 U$S por iglesia por mes</a:t>
            </a:r>
          </a:p>
          <a:p>
            <a:pPr algn="ctr" eaLnBrk="0" hangingPunct="0">
              <a:defRPr/>
            </a:pP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      (Occidental:  $1,070.00 U$S    No Occidentales:  $5.76 U$S)</a:t>
            </a:r>
            <a:endParaRPr lang="es-AR" sz="2000" dirty="0">
              <a:latin typeface="Palatino Linotype" pitchFamily="18" charset="0"/>
              <a:cs typeface="Arial" pitchFamily="34" charset="0"/>
            </a:endParaRPr>
          </a:p>
          <a:p>
            <a:pPr algn="ctr" eaLnBrk="0" hangingPunct="0">
              <a:buFont typeface="Wingdings" pitchFamily="2" charset="2"/>
              <a:buChar char="§"/>
              <a:defRPr/>
            </a:pPr>
            <a:r>
              <a:rPr lang="es-AR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Adherentes</a:t>
            </a: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       65,000,000</a:t>
            </a:r>
          </a:p>
          <a:p>
            <a:pPr algn="ctr" eaLnBrk="0" hangingPunct="0">
              <a:defRPr/>
            </a:pP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Por cada persona que ofrenda           41 centavos por persona 				por mes</a:t>
            </a:r>
          </a:p>
          <a:p>
            <a:pPr algn="ctr" eaLnBrk="0" hangingPunct="0">
              <a:defRPr/>
            </a:pP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          (Occidental:  $5.39 U$S   No Occidentales: .02 U$S)  </a:t>
            </a:r>
            <a:endParaRPr lang="es-AR" sz="2000" dirty="0">
              <a:latin typeface="Palatino Linotype" pitchFamily="18" charset="0"/>
              <a:cs typeface="Arial" pitchFamily="34" charset="0"/>
            </a:endParaRPr>
          </a:p>
        </p:txBody>
      </p:sp>
      <p:pic>
        <p:nvPicPr>
          <p:cNvPr id="16390" name="7 Imagen" descr="peso sosteniendo casa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63880" y="5777880"/>
            <a:ext cx="1080120" cy="10801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Flecha derecha"/>
          <p:cNvSpPr/>
          <p:nvPr/>
        </p:nvSpPr>
        <p:spPr>
          <a:xfrm>
            <a:off x="4932040" y="3717032"/>
            <a:ext cx="1368425" cy="288925"/>
          </a:xfrm>
          <a:prstGeom prst="rightArrow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4211960" y="4221088"/>
            <a:ext cx="863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3563888" y="4581128"/>
            <a:ext cx="86518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15 Conector recto de flecha"/>
          <p:cNvCxnSpPr/>
          <p:nvPr/>
        </p:nvCxnSpPr>
        <p:spPr>
          <a:xfrm>
            <a:off x="4499992" y="5661248"/>
            <a:ext cx="7207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>
            <a:off x="4283968" y="5301208"/>
            <a:ext cx="865187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35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55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355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355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3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355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3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3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355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355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3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23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355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23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2355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24577" name="Rectangle 1"/>
          <p:cNvSpPr>
            <a:spLocks noChangeArrowheads="1"/>
          </p:cNvSpPr>
          <p:nvPr/>
        </p:nvSpPr>
        <p:spPr bwMode="auto">
          <a:xfrm rot="10800000" flipV="1">
            <a:off x="107950" y="1631623"/>
            <a:ext cx="89281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buFont typeface="Wingdings" pitchFamily="2" charset="2"/>
              <a:buChar char="Ø"/>
              <a:defRPr/>
            </a:pPr>
            <a:r>
              <a:rPr lang="es-AR" sz="2000" b="1" dirty="0" smtClean="0">
                <a:solidFill>
                  <a:schemeClr val="accent6">
                    <a:lumMod val="50000"/>
                  </a:schemeClr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SI CADA CREYENTE EN CADA IGLESIA DIERA</a:t>
            </a:r>
          </a:p>
          <a:p>
            <a:pPr algn="ctr">
              <a:defRPr/>
            </a:pPr>
            <a:r>
              <a:rPr lang="es-AR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50 centavos por mes 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habría </a:t>
            </a:r>
            <a:r>
              <a:rPr lang="es-AR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$390, 000,000 dólares en ofrendas por año,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endParaRPr lang="es-AR" sz="2000" dirty="0">
              <a:latin typeface="Palatino Linotype" pitchFamily="18" charset="0"/>
              <a:cs typeface="Arial" pitchFamily="34" charset="0"/>
            </a:endParaRPr>
          </a:p>
          <a:p>
            <a:pPr algn="ctr" eaLnBrk="0" hangingPunct="0">
              <a:buFont typeface="Wingdings" pitchFamily="2" charset="2"/>
              <a:buChar char="Ø"/>
              <a:defRPr/>
            </a:pPr>
            <a:r>
              <a:rPr lang="es-AR" sz="2000" b="1" dirty="0" smtClean="0">
                <a:solidFill>
                  <a:schemeClr val="accent6">
                    <a:lumMod val="50000"/>
                  </a:schemeClr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SI CADA IGLESIA DIERA</a:t>
            </a:r>
            <a:endParaRPr lang="es-AR" sz="20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s-AR" sz="2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100 dólares por mes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, habría $</a:t>
            </a:r>
            <a:r>
              <a:rPr lang="es-AR" sz="2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432,000,000 dólares al año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. </a:t>
            </a:r>
          </a:p>
          <a:p>
            <a:pPr algn="ctr" eaLnBrk="0" hangingPunct="0">
              <a:defRPr/>
            </a:pPr>
            <a:r>
              <a:rPr lang="es-AR" sz="2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200 dólares por mes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, habría $</a:t>
            </a:r>
            <a:r>
              <a:rPr lang="es-AR" sz="2000" b="1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864,000,000 dólares al año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.  </a:t>
            </a:r>
          </a:p>
          <a:p>
            <a:pPr algn="ctr" eaLnBrk="0" hangingPunct="0">
              <a:defRPr/>
            </a:pPr>
            <a:endParaRPr lang="es-AR" sz="2000" dirty="0">
              <a:latin typeface="Palatino Linotype" pitchFamily="18" charset="0"/>
              <a:cs typeface="Arial" pitchFamily="34" charset="0"/>
            </a:endParaRPr>
          </a:p>
          <a:p>
            <a:pPr algn="ctr" eaLnBrk="0" hangingPunct="0">
              <a:buFont typeface="Wingdings" pitchFamily="2" charset="2"/>
              <a:buChar char="Ø"/>
              <a:defRPr/>
            </a:pPr>
            <a:r>
              <a:rPr lang="es-AR" sz="2000" b="1" dirty="0" smtClean="0">
                <a:solidFill>
                  <a:schemeClr val="accent6">
                    <a:lumMod val="50000"/>
                  </a:schemeClr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SI CADA CREYENTE DIERA</a:t>
            </a:r>
          </a:p>
          <a:p>
            <a:pPr algn="ctr" eaLnBrk="0" hangingPunct="0">
              <a:defRPr/>
            </a:pPr>
            <a:r>
              <a:rPr lang="es-AR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1 dólar por mes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, habría </a:t>
            </a:r>
            <a:r>
              <a:rPr lang="es-AR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¡mas de $780,000,000 dólares al año!</a:t>
            </a:r>
            <a:endParaRPr lang="es-AR" sz="20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endParaRPr lang="es-AR" sz="20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>
              <a:buFont typeface="Wingdings" pitchFamily="2" charset="2"/>
              <a:buChar char="Ø"/>
              <a:defRPr/>
            </a:pPr>
            <a:r>
              <a:rPr lang="es-AR" sz="2000" b="1" dirty="0" smtClean="0">
                <a:solidFill>
                  <a:schemeClr val="accent6">
                    <a:lumMod val="50000"/>
                  </a:schemeClr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SI DIERAN</a:t>
            </a:r>
          </a:p>
          <a:p>
            <a:pPr algn="ctr" eaLnBrk="0" hangingPunct="0">
              <a:defRPr/>
            </a:pPr>
            <a:r>
              <a:rPr lang="es-AR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Solo $1.29 por mes</a:t>
            </a: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, habría </a:t>
            </a:r>
            <a:r>
              <a:rPr lang="es-AR" b="1" u="sng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¡MAS DE UN BILLIÓN DE DOLARES POR AÑO</a:t>
            </a:r>
            <a:r>
              <a:rPr lang="es-AR" b="1" u="sng" dirty="0" smtClean="0">
                <a:solidFill>
                  <a:schemeClr val="bg2">
                    <a:lumMod val="50000"/>
                  </a:schemeClr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!</a:t>
            </a:r>
            <a:r>
              <a:rPr lang="es-AR" u="sng" dirty="0" smtClean="0">
                <a:solidFill>
                  <a:schemeClr val="bg2">
                    <a:lumMod val="50000"/>
                  </a:schemeClr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algn="ctr" eaLnBrk="0" hangingPunct="0">
              <a:buClr>
                <a:schemeClr val="accent6">
                  <a:lumMod val="50000"/>
                </a:schemeClr>
              </a:buClr>
              <a:buFont typeface="Wingdings" pitchFamily="2" charset="2"/>
              <a:buChar char="Ø"/>
              <a:defRPr/>
            </a:pPr>
            <a:r>
              <a:rPr lang="es-AR" sz="20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AR" sz="2000" b="1" dirty="0" smtClean="0">
                <a:solidFill>
                  <a:schemeClr val="accent6">
                    <a:lumMod val="50000"/>
                  </a:schemeClr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SI DIERAN</a:t>
            </a:r>
          </a:p>
          <a:p>
            <a:pPr algn="ctr" eaLnBrk="0" hangingPunct="0">
              <a:defRPr/>
            </a:pPr>
            <a:r>
              <a:rPr lang="es-AR" sz="2000" b="1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Arial" pitchFamily="34" charset="0"/>
              </a:rPr>
              <a:t>2 dólares por mes, habría ¡$1,560,000,000 dólares al AÑO!</a:t>
            </a:r>
            <a:r>
              <a:rPr lang="es-AR" sz="2000" b="1" u="sng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cs typeface="Arial" pitchFamily="34" charset="0"/>
              </a:rPr>
              <a:t> </a:t>
            </a:r>
            <a:endParaRPr lang="es-AR" sz="2000" b="1" u="sng" dirty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cs typeface="Arial" pitchFamily="34" charset="0"/>
            </a:endParaRPr>
          </a:p>
        </p:txBody>
      </p:sp>
      <p:pic>
        <p:nvPicPr>
          <p:cNvPr id="17414" name="7 Imagen" descr="peso sosteniendo casa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027988" y="5741988"/>
            <a:ext cx="1116012" cy="1116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5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45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5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45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457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45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45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457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45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45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2457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45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245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2457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2457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457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57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2457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2457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457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2457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323850" y="2320777"/>
            <a:ext cx="8712200" cy="4462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>
              <a:defRPr/>
            </a:pPr>
            <a:endParaRPr lang="en-US" sz="2800" dirty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</a:t>
            </a:r>
          </a:p>
          <a:p>
            <a:pPr algn="ctr" eaLnBrk="0" hangingPunct="0">
              <a:defRPr/>
            </a:pPr>
            <a:r>
              <a:rPr lang="es-AR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Los costos de mensajes de Texto varían por país.</a:t>
            </a:r>
          </a:p>
          <a:p>
            <a:pPr algn="ctr" eaLnBrk="0" hangingPunct="0">
              <a:defRPr/>
            </a:pPr>
            <a:r>
              <a:rPr lang="es-AR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Pero si cada mensaje cuesta un promedio de 2 centavos, y cada creyente  </a:t>
            </a:r>
          </a:p>
          <a:p>
            <a:pPr algn="ctr" eaLnBrk="0" hangingPunct="0">
              <a:defRPr/>
            </a:pPr>
            <a:r>
              <a:rPr lang="es-AR" sz="2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DIERA UN MENSAJE DE TEXTO POR DÍA A LAS MISIONES,</a:t>
            </a:r>
            <a:endParaRPr lang="es-AR" sz="24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endParaRPr lang="es-AR" sz="24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las ofrendas se multiplicarían a </a:t>
            </a:r>
          </a:p>
          <a:p>
            <a:pPr algn="ctr" eaLnBrk="0" hangingPunct="0">
              <a:defRPr/>
            </a:pP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474,500,000 millones de dólares. </a:t>
            </a:r>
          </a:p>
          <a:p>
            <a:pPr algn="ctr" eaLnBrk="0" hangingPunct="0">
              <a:defRPr/>
            </a:pPr>
            <a:endParaRPr lang="en-US" sz="2400" dirty="0"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23850" y="1628775"/>
            <a:ext cx="5472113" cy="1152525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en-US" sz="2800" b="1" dirty="0" smtClean="0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MENSAJES DE TEXTO</a:t>
            </a:r>
            <a:endParaRPr lang="en-US" sz="2800" b="1" dirty="0">
              <a:solidFill>
                <a:schemeClr val="bg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8" name="7 Imagen" descr="sms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355976" y="1700808"/>
            <a:ext cx="1416034" cy="10606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3" name="12 Flecha a la derecha con bandas"/>
          <p:cNvSpPr/>
          <p:nvPr/>
        </p:nvSpPr>
        <p:spPr>
          <a:xfrm rot="5400000">
            <a:off x="4553868" y="5319340"/>
            <a:ext cx="324296" cy="288032"/>
          </a:xfrm>
          <a:prstGeom prst="stripedRightArrow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  <p:sp>
        <p:nvSpPr>
          <p:cNvPr id="14" name="13 Flecha a la derecha con bandas"/>
          <p:cNvSpPr/>
          <p:nvPr/>
        </p:nvSpPr>
        <p:spPr>
          <a:xfrm>
            <a:off x="0" y="3284984"/>
            <a:ext cx="899592" cy="288925"/>
          </a:xfrm>
          <a:prstGeom prst="stripedRightArrow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56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56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56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56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560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560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50825" y="1648748"/>
            <a:ext cx="8713788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endParaRPr lang="en-US" sz="3200" dirty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>
              <a:defRPr/>
            </a:pPr>
            <a:endParaRPr lang="en-US" sz="3200" dirty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n-US" sz="32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  </a:t>
            </a:r>
          </a:p>
          <a:p>
            <a:pPr algn="ctr" eaLnBrk="0" hangingPunct="0">
              <a:defRPr/>
            </a:pP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50 centavos a un $1.00, dependiendo donde.</a:t>
            </a:r>
          </a:p>
          <a:p>
            <a:pPr algn="ctr" eaLnBrk="0" hangingPunct="0">
              <a:defRPr/>
            </a:pP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Si cada persona diera .75 por mes (promedio)</a:t>
            </a:r>
          </a:p>
          <a:p>
            <a:pPr algn="ctr" eaLnBrk="0" hangingPunct="0">
              <a:buFont typeface="Wingdings" pitchFamily="2" charset="2"/>
              <a:buChar char="Ø"/>
              <a:defRPr/>
            </a:pPr>
            <a:r>
              <a:rPr lang="es-A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UNA COCA POR MES</a:t>
            </a:r>
            <a:r>
              <a:rPr lang="es-AR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,</a:t>
            </a: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las ofrendas se </a:t>
            </a:r>
            <a:r>
              <a:rPr lang="es-AR" sz="240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multiplicarían </a:t>
            </a:r>
            <a:r>
              <a:rPr lang="es-AR" sz="28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¡A MAS </a:t>
            </a:r>
            <a:r>
              <a:rPr lang="es-A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DEL DOBLE: $585,000,000!</a:t>
            </a:r>
          </a:p>
          <a:p>
            <a:pPr algn="ctr" eaLnBrk="0" hangingPunct="0">
              <a:buClr>
                <a:srgbClr val="C00000"/>
              </a:buClr>
              <a:buFont typeface="Wingdings" pitchFamily="2" charset="2"/>
              <a:buChar char="Ø"/>
              <a:defRPr/>
            </a:pPr>
            <a:r>
              <a:rPr lang="es-AR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A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UNA COCA POR SEMANA </a:t>
            </a: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haría que las ofrendas</a:t>
            </a:r>
          </a:p>
          <a:p>
            <a:pPr algn="ctr" eaLnBrk="0" hangingPunct="0">
              <a:defRPr/>
            </a:pPr>
            <a:r>
              <a:rPr lang="es-AR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SUBAN 10 VECES</a:t>
            </a:r>
            <a:r>
              <a:rPr lang="es-AR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, a casi</a:t>
            </a:r>
          </a:p>
          <a:p>
            <a:pPr algn="ctr" eaLnBrk="0" hangingPunct="0">
              <a:defRPr/>
            </a:pPr>
            <a:r>
              <a:rPr lang="es-AR" sz="2800" b="1" u="sng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$2 BILLONES y MEDIO DE DÓLARES POR AÑO! </a:t>
            </a:r>
          </a:p>
          <a:p>
            <a:pPr algn="ctr" eaLnBrk="0" hangingPunct="0">
              <a:defRPr/>
            </a:pPr>
            <a:r>
              <a:rPr lang="es-AR" sz="24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                         (Casi 7 millones de dólares por día!)</a:t>
            </a:r>
            <a:endParaRPr lang="es-AR" sz="2400" dirty="0"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95536" y="1844824"/>
            <a:ext cx="5184775" cy="865187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sz="4000" b="1" dirty="0">
                <a:solidFill>
                  <a:srgbClr val="C00000"/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COCA COLA</a:t>
            </a:r>
          </a:p>
        </p:txBody>
      </p:sp>
      <p:pic>
        <p:nvPicPr>
          <p:cNvPr id="19463" name="7 Imagen" descr="coca-cola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b="2589"/>
          <a:stretch>
            <a:fillRect/>
          </a:stretch>
        </p:blipFill>
        <p:spPr bwMode="auto">
          <a:xfrm>
            <a:off x="467544" y="1844824"/>
            <a:ext cx="863600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12 Flecha a la derecha con bandas"/>
          <p:cNvSpPr/>
          <p:nvPr/>
        </p:nvSpPr>
        <p:spPr>
          <a:xfrm>
            <a:off x="179512" y="2996952"/>
            <a:ext cx="1368425" cy="287338"/>
          </a:xfrm>
          <a:prstGeom prst="stripedRightArrow">
            <a:avLst/>
          </a:prstGeom>
          <a:solidFill>
            <a:srgbClr val="3333CC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66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62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62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662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66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66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662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66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266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662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66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66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2662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66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66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662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2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  <a:p>
            <a:endParaRPr lang="es-AR" sz="12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27649" name="Rectangle 1"/>
          <p:cNvSpPr>
            <a:spLocks noChangeArrowheads="1"/>
          </p:cNvSpPr>
          <p:nvPr/>
        </p:nvSpPr>
        <p:spPr bwMode="auto">
          <a:xfrm rot="10800000" flipV="1">
            <a:off x="0" y="2708920"/>
            <a:ext cx="8791575" cy="372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es-AR" sz="36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s-AR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Si cada persona diera</a:t>
            </a:r>
          </a:p>
          <a:p>
            <a:pPr algn="ctr" eaLnBrk="0" hangingPunct="0">
              <a:defRPr/>
            </a:pP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UN KILO DE ARROZ  POR SEMANA A LAS MISIONES,</a:t>
            </a:r>
          </a:p>
          <a:p>
            <a:pPr algn="ctr" eaLnBrk="0" hangingPunct="0">
              <a:defRPr/>
            </a:pPr>
            <a:r>
              <a:rPr lang="es-AR" sz="28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las ofrendas para misiones aumentarían a</a:t>
            </a:r>
          </a:p>
          <a:p>
            <a:pPr algn="ctr" eaLnBrk="0" hangingPunct="0">
              <a:defRPr/>
            </a:pPr>
            <a:endParaRPr lang="es-AR" sz="2800" dirty="0" smtClean="0"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  <a:p>
            <a:pPr algn="ctr" eaLnBrk="0" hangingPunct="0">
              <a:defRPr/>
            </a:pPr>
            <a:r>
              <a:rPr lang="es-AR" sz="36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itchFamily="18" charset="0"/>
                <a:ea typeface="Times New Roman" pitchFamily="18" charset="0"/>
                <a:cs typeface="Arial" pitchFamily="34" charset="0"/>
              </a:rPr>
              <a:t>1.69 BILLONES DE DÓLARES </a:t>
            </a:r>
            <a:r>
              <a:rPr lang="es-AR" sz="3200" dirty="0" smtClean="0">
                <a:latin typeface="Palatino Linotype" pitchFamily="18" charset="0"/>
                <a:ea typeface="Times New Roman" pitchFamily="18" charset="0"/>
                <a:cs typeface="Arial" pitchFamily="34" charset="0"/>
              </a:rPr>
              <a:t>(¡32 millones de dólares por semana!)</a:t>
            </a:r>
            <a:endParaRPr lang="es-AR" sz="3200" dirty="0">
              <a:latin typeface="Palatino Linotype" pitchFamily="18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68313" y="1700213"/>
            <a:ext cx="6048375" cy="108108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r>
              <a:rPr lang="en-US" sz="3600" dirty="0" smtClean="0">
                <a:solidFill>
                  <a:schemeClr val="bg1">
                    <a:lumMod val="95000"/>
                  </a:schemeClr>
                </a:solidFill>
                <a:latin typeface="Palatino Linotype" pitchFamily="18" charset="0"/>
                <a:ea typeface="Times New Roman" pitchFamily="18" charset="0"/>
                <a:cs typeface="Arial" pitchFamily="34" charset="0"/>
              </a:rPr>
              <a:t>1 KILO DE ARROZ</a:t>
            </a:r>
            <a:endParaRPr lang="en-US" sz="3600" dirty="0">
              <a:solidFill>
                <a:schemeClr val="bg1">
                  <a:lumMod val="95000"/>
                </a:schemeClr>
              </a:solidFill>
              <a:latin typeface="Palatino Linotype" pitchFamily="18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8" name="7 Imagen" descr="arroz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1188" y="1844675"/>
            <a:ext cx="1223962" cy="887413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13" name="12 Flecha abajo"/>
          <p:cNvSpPr/>
          <p:nvPr/>
        </p:nvSpPr>
        <p:spPr>
          <a:xfrm>
            <a:off x="4211960" y="4869160"/>
            <a:ext cx="432370" cy="503833"/>
          </a:xfrm>
          <a:prstGeom prst="down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A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76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76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76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76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8 Marcador de contenido" descr="manos que dan.bmp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0" y="0"/>
            <a:ext cx="1840849" cy="1561704"/>
          </a:xfrm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7504" y="274638"/>
            <a:ext cx="8928992" cy="1143000"/>
          </a:xfrm>
        </p:spPr>
        <p:txBody>
          <a:bodyPr>
            <a:normAutofit fontScale="90000"/>
          </a:bodyPr>
          <a:lstStyle/>
          <a:p>
            <a:pPr algn="r" fontAlgn="auto">
              <a:spcAft>
                <a:spcPts val="0"/>
              </a:spcAft>
              <a:defRPr/>
            </a:pPr>
            <a:r>
              <a:rPr lang="es-AR" dirty="0" smtClean="0"/>
              <a:t>                 </a:t>
            </a:r>
            <a:r>
              <a:rPr lang="es-AR" dirty="0" smtClean="0">
                <a:latin typeface="Palatino Linotype" pitchFamily="18" charset="0"/>
              </a:rPr>
              <a:t>MANOS HERMOSAS</a:t>
            </a:r>
            <a:br>
              <a:rPr lang="es-AR" dirty="0" smtClean="0">
                <a:latin typeface="Palatino Linotype" pitchFamily="18" charset="0"/>
              </a:rPr>
            </a:br>
            <a:r>
              <a:rPr lang="es-AR" i="1" dirty="0" smtClean="0">
                <a:latin typeface="Palatino Linotype" pitchFamily="18" charset="0"/>
              </a:rPr>
              <a:t>“Las manos de los que dan…”</a:t>
            </a:r>
            <a:endParaRPr lang="es-AR" i="1" dirty="0">
              <a:latin typeface="Palatino Linotype" pitchFamily="18" charset="0"/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619250" y="1557338"/>
            <a:ext cx="7524750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0" y="6365875"/>
            <a:ext cx="2484438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Congreso Mundial en Cancún</a:t>
            </a:r>
          </a:p>
          <a:p>
            <a:r>
              <a:rPr lang="es-AR" sz="1400" dirty="0" smtClean="0">
                <a:solidFill>
                  <a:srgbClr val="D9D9D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Narrow" pitchFamily="34" charset="0"/>
              </a:rPr>
              <a:t>Junio 2013</a:t>
            </a:r>
            <a:endParaRPr lang="es-AR" sz="1400" dirty="0">
              <a:solidFill>
                <a:srgbClr val="D9D9D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Narrow" pitchFamily="34" charset="0"/>
            </a:endParaRPr>
          </a:p>
        </p:txBody>
      </p:sp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251520" y="2420888"/>
            <a:ext cx="8569325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endParaRPr lang="es-AR" sz="3200" dirty="0" smtClean="0">
              <a:latin typeface="Palatino Linotype" pitchFamily="18" charset="0"/>
              <a:cs typeface="Times New Roman" pitchFamily="18" charset="0"/>
            </a:endParaRPr>
          </a:p>
          <a:p>
            <a:pPr algn="ctr"/>
            <a:r>
              <a:rPr lang="es-AR" sz="3200" dirty="0" smtClean="0">
                <a:latin typeface="Palatino Linotype" pitchFamily="18" charset="0"/>
                <a:cs typeface="Times New Roman" pitchFamily="18" charset="0"/>
              </a:rPr>
              <a:t>¡No hay una escasez de dinero en África, Asia, América Latina ni en el mundo!</a:t>
            </a:r>
          </a:p>
          <a:p>
            <a:pPr algn="ctr"/>
            <a:endParaRPr lang="es-AR" sz="3200" dirty="0" smtClean="0">
              <a:latin typeface="Palatino Linotype" pitchFamily="18" charset="0"/>
              <a:cs typeface="Times New Roman" pitchFamily="18" charset="0"/>
            </a:endParaRPr>
          </a:p>
          <a:p>
            <a:pPr algn="ctr"/>
            <a:r>
              <a:rPr lang="es-AR" sz="3200" dirty="0" smtClean="0">
                <a:latin typeface="Palatino Linotype" pitchFamily="18" charset="0"/>
                <a:cs typeface="Times New Roman" pitchFamily="18" charset="0"/>
              </a:rPr>
              <a:t>Puede haber una falta de pasión, de compasión, de visión y de compromiso, pero </a:t>
            </a:r>
          </a:p>
          <a:p>
            <a:pPr algn="ctr"/>
            <a:r>
              <a:rPr lang="es-AR" sz="3200" b="1" dirty="0" smtClean="0">
                <a:solidFill>
                  <a:srgbClr val="E6A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Palatino Linotype" pitchFamily="18" charset="0"/>
                <a:cs typeface="Times New Roman" pitchFamily="18" charset="0"/>
              </a:rPr>
              <a:t>¡NO UNA ESCASES DE DINERO!</a:t>
            </a:r>
            <a:endParaRPr lang="es-AR" sz="3200" b="1" dirty="0">
              <a:solidFill>
                <a:srgbClr val="E6A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Palatino Linotype" pitchFamily="18" charset="0"/>
            </a:endParaRPr>
          </a:p>
        </p:txBody>
      </p:sp>
      <p:pic>
        <p:nvPicPr>
          <p:cNvPr id="21510" name="11 Imagen" descr="atención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07904" y="1772816"/>
            <a:ext cx="1295400" cy="1144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867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3036</TotalTime>
  <Words>848</Words>
  <Application>Microsoft Office PowerPoint</Application>
  <PresentationFormat>On-screen Show (4:3)</PresentationFormat>
  <Paragraphs>113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Concurrencia</vt:lpstr>
      <vt:lpstr>Las Misiones se hacen  con  los pies de los que van,  las rodillas de los que se quedan y oran, y  las manos de los que dan</vt:lpstr>
      <vt:lpstr>                 MANOS HERMOSAS “Las manos de los que dan…”</vt:lpstr>
      <vt:lpstr>                 MANOS HERMOSAS “Las manos de los que dan…”</vt:lpstr>
      <vt:lpstr>                 MANOS HERMOSAS “Las manos de los que dan…”</vt:lpstr>
      <vt:lpstr>MANOS HERMOSAS “Las manos de los que dan…”</vt:lpstr>
      <vt:lpstr>MANOS HERMOSAS “Las manos de los que dan…”</vt:lpstr>
      <vt:lpstr>MANOS HERMOSAS “Las manos de los que dan…”</vt:lpstr>
      <vt:lpstr>                 MANOS HERMOSAS “Las manos de los que dan…”</vt:lpstr>
      <vt:lpstr>                 MANOS HERMOSAS “Las manos de los que dan…”</vt:lpstr>
      <vt:lpstr>                 MANOS HERMOSAS “Las manos de los que dan…”</vt:lpstr>
      <vt:lpstr>                 MANOS HERMOSAS “Las manos de los que dan…”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Missions is done with  the feet of those who go,  the knees of those who stay and pray, and  the hands of those who give</dc:title>
  <dc:creator>Voluntarios</dc:creator>
  <cp:lastModifiedBy>Brad</cp:lastModifiedBy>
  <cp:revision>238</cp:revision>
  <dcterms:created xsi:type="dcterms:W3CDTF">2011-05-16T13:12:38Z</dcterms:created>
  <dcterms:modified xsi:type="dcterms:W3CDTF">2013-05-30T16:30:12Z</dcterms:modified>
</cp:coreProperties>
</file>