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5" r:id="rId5"/>
    <p:sldId id="266" r:id="rId6"/>
    <p:sldId id="264" r:id="rId7"/>
    <p:sldId id="268" r:id="rId8"/>
    <p:sldId id="270" r:id="rId9"/>
    <p:sldId id="271" r:id="rId10"/>
    <p:sldId id="267" r:id="rId11"/>
    <p:sldId id="259" r:id="rId12"/>
    <p:sldId id="260" r:id="rId13"/>
    <p:sldId id="269" r:id="rId14"/>
    <p:sldId id="272" r:id="rId15"/>
    <p:sldId id="261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10" autoAdjust="0"/>
  </p:normalViewPr>
  <p:slideViewPr>
    <p:cSldViewPr snapToGrid="0" snapToObjects="1">
      <p:cViewPr>
        <p:scale>
          <a:sx n="59" d="100"/>
          <a:sy n="59" d="100"/>
        </p:scale>
        <p:origin x="-80" y="-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2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4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Global y </a:t>
            </a:r>
            <a:r>
              <a:rPr lang="en-US" dirty="0" err="1" smtClean="0"/>
              <a:t>Urbano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4473" y="5562599"/>
            <a:ext cx="5394727" cy="748553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660066"/>
                </a:solidFill>
              </a:rPr>
              <a:t>La </a:t>
            </a:r>
            <a:r>
              <a:rPr lang="es-ES_tradnl" sz="2400" dirty="0" smtClean="0">
                <a:solidFill>
                  <a:srgbClr val="660066"/>
                </a:solidFill>
              </a:rPr>
              <a:t>Misión</a:t>
            </a:r>
            <a:r>
              <a:rPr lang="en-US" sz="2400" dirty="0" smtClean="0">
                <a:solidFill>
                  <a:srgbClr val="660066"/>
                </a:solidFill>
              </a:rPr>
              <a:t> no </a:t>
            </a:r>
            <a:r>
              <a:rPr lang="es-ES_tradnl" sz="2400" dirty="0" smtClean="0">
                <a:solidFill>
                  <a:srgbClr val="660066"/>
                </a:solidFill>
              </a:rPr>
              <a:t>es Donde</a:t>
            </a:r>
            <a:r>
              <a:rPr lang="en-US" sz="2400" dirty="0" smtClean="0">
                <a:solidFill>
                  <a:srgbClr val="660066"/>
                </a:solidFill>
              </a:rPr>
              <a:t>, …</a:t>
            </a:r>
            <a:r>
              <a:rPr lang="en-US" sz="2400" dirty="0" err="1" smtClean="0">
                <a:solidFill>
                  <a:srgbClr val="660066"/>
                </a:solidFill>
              </a:rPr>
              <a:t>sino</a:t>
            </a:r>
            <a:r>
              <a:rPr lang="en-US" sz="2400" dirty="0" smtClean="0">
                <a:solidFill>
                  <a:srgbClr val="660066"/>
                </a:solidFill>
              </a:rPr>
              <a:t> </a:t>
            </a:r>
            <a:r>
              <a:rPr lang="en-US" sz="2400" dirty="0" err="1" smtClean="0">
                <a:solidFill>
                  <a:srgbClr val="660066"/>
                </a:solidFill>
              </a:rPr>
              <a:t>Quién</a:t>
            </a:r>
            <a:endParaRPr lang="en-US" sz="24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87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Perspectivas Históricas:</a:t>
            </a:r>
            <a:r>
              <a:rPr lang="es-ES_tradnl" sz="3200" dirty="0"/>
              <a:t/>
            </a:r>
            <a:br>
              <a:rPr lang="es-ES_tradnl" sz="3200" dirty="0"/>
            </a:br>
            <a:r>
              <a:rPr lang="es-ES_tradnl" sz="3200" dirty="0"/>
              <a:t>Las Ciudades son la Clave a Misiones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_tradnl" dirty="0" smtClean="0">
                <a:latin typeface="Tahoma"/>
                <a:cs typeface="Tahoma"/>
              </a:rPr>
              <a:t>Esto sabemos</a:t>
            </a:r>
            <a:r>
              <a:rPr lang="es-ES_tradnl" dirty="0" smtClean="0">
                <a:latin typeface="Tahoma"/>
                <a:cs typeface="Tahoma"/>
              </a:rPr>
              <a:t>—en </a:t>
            </a:r>
            <a:r>
              <a:rPr lang="es-ES_tradnl" dirty="0" smtClean="0">
                <a:latin typeface="Tahoma"/>
                <a:cs typeface="Tahoma"/>
              </a:rPr>
              <a:t>las </a:t>
            </a:r>
            <a:r>
              <a:rPr lang="es-ES_tradnl" dirty="0" smtClean="0">
                <a:latin typeface="Tahoma"/>
                <a:cs typeface="Tahoma"/>
              </a:rPr>
              <a:t>ciudades vive mucha </a:t>
            </a:r>
            <a:r>
              <a:rPr lang="es-ES_tradnl" dirty="0">
                <a:latin typeface="Tahoma"/>
                <a:cs typeface="Tahoma"/>
              </a:rPr>
              <a:t>gente </a:t>
            </a:r>
            <a:endParaRPr lang="es-ES_tradnl" dirty="0" smtClean="0">
              <a:latin typeface="Tahoma"/>
              <a:cs typeface="Tahoma"/>
            </a:endParaRPr>
          </a:p>
          <a:p>
            <a:r>
              <a:rPr lang="es-ES_tradnl" dirty="0" smtClean="0">
                <a:latin typeface="Tahoma"/>
                <a:cs typeface="Tahoma"/>
              </a:rPr>
              <a:t>En el transcurso de menos de 300 años, nuestro mundo se ha cambiado de uno en que vive sólo 3 porciento de gente en ciudades a una en que 80 porciento residen en </a:t>
            </a:r>
            <a:r>
              <a:rPr lang="es-ES_tradnl" dirty="0" smtClean="0">
                <a:latin typeface="Tahoma"/>
                <a:cs typeface="Tahoma"/>
              </a:rPr>
              <a:t>las áreas </a:t>
            </a:r>
            <a:r>
              <a:rPr lang="es-ES_tradnl" dirty="0" smtClean="0">
                <a:latin typeface="Tahoma"/>
                <a:cs typeface="Tahoma"/>
              </a:rPr>
              <a:t>urbanas.</a:t>
            </a:r>
          </a:p>
          <a:p>
            <a:r>
              <a:rPr lang="es-ES_tradnl" dirty="0" smtClean="0">
                <a:latin typeface="Tahoma"/>
                <a:cs typeface="Tahoma"/>
              </a:rPr>
              <a:t>Si la iglesia no aprende </a:t>
            </a:r>
            <a:r>
              <a:rPr lang="es-ES_tradnl" dirty="0" smtClean="0">
                <a:latin typeface="Tahoma"/>
                <a:cs typeface="Tahoma"/>
              </a:rPr>
              <a:t>nuevos </a:t>
            </a:r>
            <a:r>
              <a:rPr lang="es-ES_tradnl" dirty="0" smtClean="0">
                <a:latin typeface="Tahoma"/>
                <a:cs typeface="Tahoma"/>
              </a:rPr>
              <a:t>métodos de ministerio urbano, nos encontraremos afuera, pero mirando adentro</a:t>
            </a:r>
            <a:r>
              <a:rPr lang="es-ES_tradnl" dirty="0" smtClean="0">
                <a:latin typeface="Tahoma"/>
                <a:cs typeface="Tahoma"/>
              </a:rPr>
              <a:t>. Precisa que el Evangelio de Jesucristo llame a una nueva generaci</a:t>
            </a:r>
            <a:r>
              <a:rPr lang="es-ES_tradnl" dirty="0" smtClean="0">
                <a:latin typeface="Tahoma"/>
                <a:cs typeface="Tahoma"/>
              </a:rPr>
              <a:t>ón de Cristianos a estas ciudades atestadas de gente. “</a:t>
            </a:r>
            <a:r>
              <a:rPr lang="es-ES_tradnl" dirty="0" err="1" smtClean="0">
                <a:latin typeface="Tahoma"/>
                <a:cs typeface="Tahoma"/>
              </a:rPr>
              <a:t>The</a:t>
            </a:r>
            <a:r>
              <a:rPr lang="es-ES_tradnl" dirty="0" smtClean="0">
                <a:latin typeface="Tahoma"/>
                <a:cs typeface="Tahoma"/>
              </a:rPr>
              <a:t> </a:t>
            </a:r>
            <a:r>
              <a:rPr lang="es-ES_tradnl" dirty="0" err="1" smtClean="0">
                <a:latin typeface="Tahoma"/>
                <a:cs typeface="Tahoma"/>
              </a:rPr>
              <a:t>Future</a:t>
            </a:r>
            <a:r>
              <a:rPr lang="es-ES_tradnl" dirty="0" smtClean="0">
                <a:latin typeface="Tahoma"/>
                <a:cs typeface="Tahoma"/>
              </a:rPr>
              <a:t> of </a:t>
            </a:r>
            <a:r>
              <a:rPr lang="es-ES_tradnl" dirty="0" err="1" smtClean="0">
                <a:latin typeface="Tahoma"/>
                <a:cs typeface="Tahoma"/>
              </a:rPr>
              <a:t>Cities</a:t>
            </a:r>
            <a:r>
              <a:rPr lang="es-ES_tradnl" dirty="0" smtClean="0">
                <a:latin typeface="Tahoma"/>
                <a:cs typeface="Tahoma"/>
              </a:rPr>
              <a:t>” (</a:t>
            </a:r>
            <a:r>
              <a:rPr lang="es-ES_tradnl" i="1" dirty="0" smtClean="0">
                <a:latin typeface="Tahoma"/>
                <a:cs typeface="Tahoma"/>
              </a:rPr>
              <a:t>El futuro de las Ciudades) </a:t>
            </a:r>
            <a:r>
              <a:rPr lang="es-ES_tradnl" dirty="0" smtClean="0">
                <a:latin typeface="Tahoma"/>
                <a:cs typeface="Tahoma"/>
              </a:rPr>
              <a:t>en </a:t>
            </a:r>
            <a:r>
              <a:rPr lang="es-ES_tradnl" dirty="0" err="1" smtClean="0">
                <a:latin typeface="Tahoma"/>
                <a:cs typeface="Tahoma"/>
              </a:rPr>
              <a:t>Financial</a:t>
            </a:r>
            <a:r>
              <a:rPr lang="es-ES_tradnl" dirty="0" smtClean="0">
                <a:latin typeface="Tahoma"/>
                <a:cs typeface="Tahoma"/>
              </a:rPr>
              <a:t> Times (Tiempos Financieros 2010)</a:t>
            </a:r>
            <a:endParaRPr lang="es-ES_tradnl" dirty="0" smtClean="0">
              <a:latin typeface="Tahoma"/>
              <a:cs typeface="Tahoma"/>
            </a:endParaRPr>
          </a:p>
          <a:p>
            <a:pPr marL="0" indent="0">
              <a:buNone/>
            </a:pPr>
            <a:r>
              <a:rPr lang="es-ES_tradnl" dirty="0" smtClean="0">
                <a:latin typeface="Tahoma"/>
                <a:cs typeface="Tahoma"/>
              </a:rPr>
              <a:t>Conozca </a:t>
            </a:r>
            <a:r>
              <a:rPr lang="es-ES_tradnl" dirty="0" smtClean="0">
                <a:latin typeface="Tahoma"/>
                <a:cs typeface="Tahoma"/>
              </a:rPr>
              <a:t>la ciudad tuya…su historia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262982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Perspectivas Históricas:</a:t>
            </a:r>
            <a:r>
              <a:rPr lang="es-ES_tradnl" sz="3200" dirty="0"/>
              <a:t/>
            </a:r>
            <a:br>
              <a:rPr lang="es-ES_tradnl" sz="3200" dirty="0"/>
            </a:br>
            <a:r>
              <a:rPr lang="es-ES_tradnl" sz="3200" dirty="0"/>
              <a:t>Las Ciudades son la Clave a Misiones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smtClean="0">
                <a:latin typeface="Tahoma"/>
                <a:cs typeface="Tahoma"/>
              </a:rPr>
              <a:t>Si me preguntara, “De todos los datos que </a:t>
            </a:r>
            <a:r>
              <a:rPr lang="es-ES_tradnl" dirty="0" err="1" smtClean="0">
                <a:latin typeface="Tahoma"/>
                <a:cs typeface="Tahoma"/>
              </a:rPr>
              <a:t>ud.</a:t>
            </a:r>
            <a:r>
              <a:rPr lang="es-ES_tradnl" dirty="0" smtClean="0">
                <a:latin typeface="Tahoma"/>
                <a:cs typeface="Tahoma"/>
              </a:rPr>
              <a:t> ha estudiado hasta ahora, ¿de dónde vendrá el próximo adelanto, tal como todo basado en el internet?” Mi respuesta sería: de la combinación de las fuerzas de las ciudades grandes, las universidades grandes y sus líderes poderosos locales…como va el liderazgo de las 100 ciudades mayores, tal va el futuro económico del país.   </a:t>
            </a:r>
            <a:r>
              <a:rPr lang="es-ES_tradnl" dirty="0" err="1" smtClean="0">
                <a:latin typeface="Tahoma"/>
                <a:cs typeface="Tahoma"/>
              </a:rPr>
              <a:t>Jim</a:t>
            </a:r>
            <a:r>
              <a:rPr lang="es-ES_tradnl" dirty="0" smtClean="0">
                <a:latin typeface="Tahoma"/>
                <a:cs typeface="Tahoma"/>
              </a:rPr>
              <a:t> Clifton, Jefe Ejecutivo y Presidente de Gallup </a:t>
            </a:r>
            <a:endParaRPr lang="es-ES_tradnl" i="1" dirty="0" smtClean="0">
              <a:latin typeface="Tahoma"/>
              <a:cs typeface="Tahoma"/>
            </a:endParaRPr>
          </a:p>
          <a:p>
            <a:r>
              <a:rPr lang="es-ES_tradnl" dirty="0" smtClean="0">
                <a:latin typeface="Tahoma"/>
                <a:cs typeface="Tahoma"/>
              </a:rPr>
              <a:t>Según el convenido de todos los expertos: “como van las ciudades, así va el mundo,” y para cualquier que anhela tener un impacto de cómo se vive la vida en este mundo, es necesario ir a las ciudades.  </a:t>
            </a:r>
            <a:r>
              <a:rPr lang="es-ES_tradnl" dirty="0" err="1" smtClean="0">
                <a:latin typeface="Tahoma"/>
                <a:cs typeface="Tahoma"/>
              </a:rPr>
              <a:t>Um</a:t>
            </a:r>
            <a:r>
              <a:rPr lang="es-ES_tradnl" dirty="0" smtClean="0">
                <a:latin typeface="Tahoma"/>
                <a:cs typeface="Tahoma"/>
              </a:rPr>
              <a:t>, Stephen T.; Justin </a:t>
            </a:r>
            <a:r>
              <a:rPr lang="es-ES_tradnl" dirty="0" err="1" smtClean="0">
                <a:latin typeface="Tahoma"/>
                <a:cs typeface="Tahoma"/>
              </a:rPr>
              <a:t>Buzzard</a:t>
            </a:r>
            <a:r>
              <a:rPr lang="es-ES_tradnl" dirty="0" smtClean="0">
                <a:latin typeface="Tahoma"/>
                <a:cs typeface="Tahoma"/>
              </a:rPr>
              <a:t>. “</a:t>
            </a:r>
            <a:r>
              <a:rPr lang="es-ES_tradnl" dirty="0" err="1" smtClean="0">
                <a:latin typeface="Tahoma"/>
                <a:cs typeface="Tahoma"/>
              </a:rPr>
              <a:t>Why</a:t>
            </a:r>
            <a:r>
              <a:rPr lang="es-ES_tradnl" dirty="0" smtClean="0">
                <a:latin typeface="Tahoma"/>
                <a:cs typeface="Tahoma"/>
              </a:rPr>
              <a:t> </a:t>
            </a:r>
            <a:r>
              <a:rPr lang="es-ES_tradnl" dirty="0" err="1" smtClean="0">
                <a:latin typeface="Tahoma"/>
                <a:cs typeface="Tahoma"/>
              </a:rPr>
              <a:t>Cities</a:t>
            </a:r>
            <a:r>
              <a:rPr lang="es-ES_tradnl" dirty="0" smtClean="0">
                <a:latin typeface="Tahoma"/>
                <a:cs typeface="Tahoma"/>
              </a:rPr>
              <a:t> </a:t>
            </a:r>
            <a:r>
              <a:rPr lang="es-ES_tradnl" dirty="0" err="1" smtClean="0">
                <a:latin typeface="Tahoma"/>
                <a:cs typeface="Tahoma"/>
              </a:rPr>
              <a:t>Matter</a:t>
            </a:r>
            <a:r>
              <a:rPr lang="es-ES_tradnl" dirty="0" smtClean="0">
                <a:latin typeface="Tahoma"/>
                <a:cs typeface="Tahoma"/>
              </a:rPr>
              <a:t>” (Por Qué Son Importantes las Ciudades)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153591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Analisis</a:t>
            </a:r>
            <a:r>
              <a:rPr lang="es-ES_tradnl" dirty="0" smtClean="0"/>
              <a:t> Cultural:</a:t>
            </a:r>
            <a:br>
              <a:rPr lang="es-ES_tradnl" dirty="0" smtClean="0"/>
            </a:br>
            <a:r>
              <a:rPr lang="es-ES_tradnl" dirty="0" smtClean="0"/>
              <a:t>Las Naciones y los Vecindarios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Los grupos étnicos/razas 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Idioma y/o dialecto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Fe Religiosa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Tradiciones, valores y símbolos compartidos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Literatura, folklore, música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Preferencias de comida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Costumbres de establecimiento y empleo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Intereses especiales de la cultura autóctona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Instituciones especiales</a:t>
            </a:r>
          </a:p>
          <a:p>
            <a:pPr>
              <a:lnSpc>
                <a:spcPct val="80000"/>
              </a:lnSpc>
            </a:pPr>
            <a:r>
              <a:rPr lang="es-ES_tradnl" sz="2400" dirty="0" smtClean="0">
                <a:latin typeface="Tahoma"/>
                <a:cs typeface="Tahoma"/>
              </a:rPr>
              <a:t>Sentimientos de ser distintos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84968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Formación de Estrategia: Alcanzar las Naciones en las Comunidades</a:t>
            </a:r>
            <a:endParaRPr lang="es-ES_tradnl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s-ES_tradnl" dirty="0" smtClean="0">
                <a:latin typeface="Tahoma"/>
                <a:cs typeface="Tahoma"/>
              </a:rPr>
              <a:t>Inmersión total (Hechos 18:9-11) Nuestra travesía e historia de Chicago a Islamabad</a:t>
            </a:r>
          </a:p>
          <a:p>
            <a:pPr>
              <a:lnSpc>
                <a:spcPct val="80000"/>
              </a:lnSpc>
            </a:pPr>
            <a:r>
              <a:rPr lang="es-ES_tradnl" dirty="0" smtClean="0">
                <a:latin typeface="Tahoma"/>
                <a:cs typeface="Tahoma"/>
              </a:rPr>
              <a:t>Comprenda </a:t>
            </a:r>
            <a:r>
              <a:rPr lang="es-ES_tradnl" dirty="0" smtClean="0">
                <a:latin typeface="Tahoma"/>
                <a:cs typeface="Tahoma"/>
              </a:rPr>
              <a:t>las impresiones de la comunidad anfitriona (tenga cuidado de estereotipos)</a:t>
            </a:r>
          </a:p>
          <a:p>
            <a:pPr>
              <a:lnSpc>
                <a:spcPct val="80000"/>
              </a:lnSpc>
            </a:pPr>
            <a:r>
              <a:rPr lang="es-ES_tradnl" dirty="0" smtClean="0">
                <a:latin typeface="Tahoma"/>
                <a:cs typeface="Tahoma"/>
              </a:rPr>
              <a:t>Marginado por la cultura anfitriona (etnocentrismo) </a:t>
            </a:r>
          </a:p>
          <a:p>
            <a:pPr>
              <a:lnSpc>
                <a:spcPct val="80000"/>
              </a:lnSpc>
            </a:pPr>
            <a:r>
              <a:rPr lang="es-ES_tradnl" dirty="0" smtClean="0">
                <a:latin typeface="Tahoma"/>
                <a:cs typeface="Tahoma"/>
              </a:rPr>
              <a:t>Sea genuino (la gente urbana tiene gran discernimiento) </a:t>
            </a:r>
          </a:p>
          <a:p>
            <a:pPr>
              <a:lnSpc>
                <a:spcPct val="80000"/>
              </a:lnSpc>
            </a:pPr>
            <a:r>
              <a:rPr lang="es-ES_tradnl" dirty="0" smtClean="0">
                <a:latin typeface="Tahoma"/>
                <a:cs typeface="Tahoma"/>
              </a:rPr>
              <a:t>Sea intencional en establecer relaciones</a:t>
            </a:r>
          </a:p>
          <a:p>
            <a:pPr>
              <a:lnSpc>
                <a:spcPct val="80000"/>
              </a:lnSpc>
            </a:pPr>
            <a:r>
              <a:rPr lang="es-ES_tradnl" dirty="0" smtClean="0">
                <a:latin typeface="Tahoma"/>
                <a:cs typeface="Tahoma"/>
              </a:rPr>
              <a:t>Los practicantes urbanos deben relacionarse con razas y culturas numerosas </a:t>
            </a:r>
          </a:p>
          <a:p>
            <a:pPr>
              <a:lnSpc>
                <a:spcPct val="80000"/>
              </a:lnSpc>
            </a:pPr>
            <a:r>
              <a:rPr lang="es-ES_tradnl" dirty="0" smtClean="0">
                <a:latin typeface="Tahoma"/>
                <a:cs typeface="Tahoma"/>
              </a:rPr>
              <a:t>Reconozca el racismo y supérelo </a:t>
            </a:r>
          </a:p>
          <a:p>
            <a:pPr>
              <a:lnSpc>
                <a:spcPct val="80000"/>
              </a:lnSpc>
            </a:pPr>
            <a:r>
              <a:rPr lang="es-ES_tradnl" dirty="0" smtClean="0">
                <a:latin typeface="Tahoma"/>
                <a:cs typeface="Tahoma"/>
              </a:rPr>
              <a:t>Reconozca otras religiones y estúdielas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033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Formación de Estrategia: Alcanzar las Naciones en las Comunidades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dirty="0" smtClean="0"/>
              <a:t>Se precisan dos preguntas cuando buscamos el sitio dónde el Espíritu Santo y la Palabra de Dios pondría Su Iglesia Urbana a ministrar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 smtClean="0"/>
              <a:t>¿Dónde está presente Jesús?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dirty="0" smtClean="0"/>
              <a:t>Dónde NO está presente Jesús?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949750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Formación de Estrategia: Alcanzar las Naciones en las Comunidades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>
                <a:latin typeface="Tahoma"/>
                <a:cs typeface="Tahoma"/>
              </a:rPr>
              <a:t>Establezca visión. Busca a Dios en cuanto a lo que se debe hacer bíblicamente entre la gente de la comunidad donde </a:t>
            </a:r>
            <a:r>
              <a:rPr lang="es-ES_tradnl" dirty="0" err="1" smtClean="0">
                <a:latin typeface="Tahoma"/>
                <a:cs typeface="Tahoma"/>
              </a:rPr>
              <a:t>ud.</a:t>
            </a:r>
            <a:r>
              <a:rPr lang="es-ES_tradnl" dirty="0" smtClean="0">
                <a:latin typeface="Tahoma"/>
                <a:cs typeface="Tahoma"/>
              </a:rPr>
              <a:t> </a:t>
            </a:r>
            <a:r>
              <a:rPr lang="es-ES_tradnl" dirty="0">
                <a:latin typeface="Tahoma"/>
                <a:cs typeface="Tahoma"/>
              </a:rPr>
              <a:t>m</a:t>
            </a:r>
            <a:r>
              <a:rPr lang="es-ES_tradnl" dirty="0" smtClean="0">
                <a:latin typeface="Tahoma"/>
                <a:cs typeface="Tahoma"/>
              </a:rPr>
              <a:t>inistra.</a:t>
            </a:r>
            <a:endParaRPr lang="es-ES_tradnl" dirty="0" smtClean="0"/>
          </a:p>
          <a:p>
            <a:r>
              <a:rPr lang="es-ES_tradnl" dirty="0" smtClean="0">
                <a:latin typeface="Tahoma"/>
                <a:cs typeface="Tahoma"/>
              </a:rPr>
              <a:t>Orar andando…</a:t>
            </a:r>
          </a:p>
          <a:p>
            <a:r>
              <a:rPr lang="es-ES_tradnl" dirty="0" smtClean="0">
                <a:latin typeface="Tahoma"/>
                <a:cs typeface="Tahoma"/>
              </a:rPr>
              <a:t>¿Dónde está Jesús? ¿Dónde No está Jesús?</a:t>
            </a:r>
          </a:p>
          <a:p>
            <a:r>
              <a:rPr lang="es-ES_tradnl" dirty="0" smtClean="0">
                <a:latin typeface="Tahoma"/>
                <a:cs typeface="Tahoma"/>
              </a:rPr>
              <a:t>Estudia la cultura e historia de los migrantes y los inmigrantes</a:t>
            </a:r>
          </a:p>
          <a:p>
            <a:r>
              <a:rPr lang="es-ES_tradnl" dirty="0" smtClean="0">
                <a:latin typeface="Tahoma"/>
                <a:cs typeface="Tahoma"/>
              </a:rPr>
              <a:t>Conozca a los “porteros” de su comunidad</a:t>
            </a:r>
          </a:p>
          <a:p>
            <a:r>
              <a:rPr lang="es-ES_tradnl" dirty="0" smtClean="0">
                <a:latin typeface="Tahoma"/>
                <a:cs typeface="Tahoma"/>
              </a:rPr>
              <a:t>Visite las instituciones locales</a:t>
            </a:r>
          </a:p>
          <a:p>
            <a:r>
              <a:rPr lang="es-ES_tradnl" dirty="0" smtClean="0">
                <a:latin typeface="Tahoma"/>
                <a:cs typeface="Tahoma"/>
              </a:rPr>
              <a:t>Establezca relaciones con líderes gubernamentales locales</a:t>
            </a:r>
            <a:r>
              <a:rPr lang="es-ES_tradnl" dirty="0" smtClean="0"/>
              <a:t>.</a:t>
            </a:r>
          </a:p>
          <a:p>
            <a:r>
              <a:rPr lang="es-ES_tradnl" dirty="0" smtClean="0">
                <a:latin typeface="Tahoma"/>
                <a:cs typeface="Tahoma"/>
              </a:rPr>
              <a:t>Empiece un diálogo de fe. Comparta su fe, y la de ellos </a:t>
            </a:r>
          </a:p>
          <a:p>
            <a:endParaRPr lang="en-US" dirty="0">
              <a:latin typeface="Tahoma"/>
              <a:cs typeface="Tahoma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112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Conclusión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Eternidad</a:t>
            </a:r>
            <a:r>
              <a:rPr lang="en-US" dirty="0" smtClean="0"/>
              <a:t> Urbana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Apocalipsis 21:1-5</a:t>
            </a:r>
          </a:p>
          <a:p>
            <a:r>
              <a:rPr lang="es-ES_tradnl" dirty="0" smtClean="0"/>
              <a:t>“La Nueva Jerusalén . .  . </a:t>
            </a:r>
            <a:r>
              <a:rPr lang="es-ES_tradnl" dirty="0" smtClean="0"/>
              <a:t>es </a:t>
            </a:r>
            <a:r>
              <a:rPr lang="es-ES_tradnl" dirty="0" smtClean="0"/>
              <a:t>el huerto del Edén recreado. La Ciudad es el cumplimiento de los propósitos del Edén de Dios. Empezamos en un huerto pero terminaremos en una ciudad; </a:t>
            </a:r>
            <a:r>
              <a:rPr lang="es-ES_tradnl" dirty="0" smtClean="0"/>
              <a:t>¡el </a:t>
            </a:r>
            <a:r>
              <a:rPr lang="es-ES_tradnl" dirty="0" smtClean="0"/>
              <a:t>propósito de Dios para la humanidad es urbano !”  </a:t>
            </a:r>
            <a:r>
              <a:rPr lang="es-ES_tradnl" i="1" dirty="0" smtClean="0"/>
              <a:t>Timothy </a:t>
            </a:r>
            <a:r>
              <a:rPr lang="es-ES_tradnl" i="1" dirty="0" err="1" smtClean="0"/>
              <a:t>Keller</a:t>
            </a:r>
            <a:endParaRPr lang="es-ES_tradnl" i="1" dirty="0"/>
          </a:p>
        </p:txBody>
      </p:sp>
    </p:spTree>
    <p:extLst>
      <p:ext uri="{BB962C8B-B14F-4D97-AF65-F5344CB8AC3E}">
        <p14:creationId xmlns:p14="http://schemas.microsoft.com/office/powerpoint/2010/main" val="380079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“Dios está urbanizando </a:t>
            </a:r>
            <a:r>
              <a:rPr lang="es-ES_tradnl" dirty="0" smtClean="0"/>
              <a:t>Su </a:t>
            </a:r>
            <a:r>
              <a:rPr lang="es-ES_tradnl" dirty="0" smtClean="0"/>
              <a:t>mundo…”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i="1" dirty="0" smtClean="0"/>
              <a:t>Hechos 17:22-27</a:t>
            </a:r>
          </a:p>
          <a:p>
            <a:r>
              <a:rPr lang="es-ES_tradnl" i="1" dirty="0" smtClean="0"/>
              <a:t>Pueblos Diáspora</a:t>
            </a:r>
            <a:r>
              <a:rPr lang="es-ES_tradnl" dirty="0" smtClean="0"/>
              <a:t>…Gente inmigran de un país a otro como nunca </a:t>
            </a:r>
          </a:p>
          <a:p>
            <a:r>
              <a:rPr lang="es-ES_tradnl" dirty="0" smtClean="0"/>
              <a:t>Obligados a inmigrar debido a factores negativos </a:t>
            </a:r>
          </a:p>
          <a:p>
            <a:r>
              <a:rPr lang="es-ES_tradnl" dirty="0" smtClean="0"/>
              <a:t>Atraídos por las oportunidades </a:t>
            </a:r>
          </a:p>
          <a:p>
            <a:r>
              <a:rPr lang="es-ES_tradnl" dirty="0" smtClean="0"/>
              <a:t>Globalización</a:t>
            </a:r>
          </a:p>
          <a:p>
            <a:r>
              <a:rPr lang="es-ES_tradnl" dirty="0" smtClean="0"/>
              <a:t>Urbanismo</a:t>
            </a:r>
            <a:r>
              <a:rPr lang="es-ES_tradnl" dirty="0"/>
              <a:t>…crea un espíritu global de valores</a:t>
            </a:r>
            <a:endParaRPr lang="en-US" dirty="0"/>
          </a:p>
          <a:p>
            <a:r>
              <a:rPr lang="es-ES_tradnl" dirty="0" smtClean="0"/>
              <a:t>no urbanización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701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“Dios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está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rbanizando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Su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mundo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…”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4411349"/>
          </a:xfrm>
        </p:spPr>
        <p:txBody>
          <a:bodyPr>
            <a:normAutofit fontScale="92500" lnSpcReduction="20000"/>
          </a:bodyPr>
          <a:lstStyle/>
          <a:p>
            <a:r>
              <a:rPr lang="es-ES_tradnl" sz="2200" dirty="0" smtClean="0">
                <a:solidFill>
                  <a:srgbClr val="660066"/>
                </a:solidFill>
                <a:latin typeface="Tahoma"/>
                <a:cs typeface="Tahoma"/>
              </a:rPr>
              <a:t> </a:t>
            </a:r>
            <a:r>
              <a:rPr lang="es-ES_tradnl" sz="2200" dirty="0" smtClean="0">
                <a:solidFill>
                  <a:srgbClr val="4E1765"/>
                </a:solidFill>
                <a:latin typeface="Tahoma"/>
                <a:cs typeface="Tahoma"/>
              </a:rPr>
              <a:t>Por el año 2008, </a:t>
            </a:r>
            <a:r>
              <a:rPr lang="es-ES_tradnl" sz="2200" dirty="0">
                <a:solidFill>
                  <a:srgbClr val="4E1765"/>
                </a:solidFill>
                <a:latin typeface="Tahoma"/>
                <a:cs typeface="Tahoma"/>
              </a:rPr>
              <a:t>por primera </a:t>
            </a:r>
            <a:r>
              <a:rPr lang="es-ES_tradnl" sz="2200" dirty="0" smtClean="0">
                <a:solidFill>
                  <a:srgbClr val="4E1765"/>
                </a:solidFill>
                <a:latin typeface="Tahoma"/>
                <a:cs typeface="Tahoma"/>
              </a:rPr>
              <a:t>vez, la </a:t>
            </a:r>
            <a:r>
              <a:rPr lang="es-ES_tradnl" sz="2200" dirty="0" smtClean="0">
                <a:solidFill>
                  <a:srgbClr val="4E1765"/>
                </a:solidFill>
                <a:latin typeface="Tahoma"/>
                <a:cs typeface="Tahoma"/>
              </a:rPr>
              <a:t>mayoría de la población del </a:t>
            </a:r>
            <a:r>
              <a:rPr lang="es-ES_tradnl" sz="2200" dirty="0" smtClean="0">
                <a:solidFill>
                  <a:srgbClr val="4E1765"/>
                </a:solidFill>
                <a:latin typeface="Tahoma"/>
                <a:cs typeface="Tahoma"/>
              </a:rPr>
              <a:t>mundo, vivía </a:t>
            </a:r>
            <a:r>
              <a:rPr lang="es-ES_tradnl" sz="2200" dirty="0" smtClean="0">
                <a:solidFill>
                  <a:srgbClr val="4E1765"/>
                </a:solidFill>
                <a:latin typeface="Tahoma"/>
                <a:cs typeface="Tahoma"/>
              </a:rPr>
              <a:t>en las ciudades</a:t>
            </a:r>
          </a:p>
          <a:p>
            <a:r>
              <a:rPr lang="es-ES_tradnl" altLang="ja-JP" sz="2200" dirty="0" smtClean="0">
                <a:solidFill>
                  <a:srgbClr val="4E1765"/>
                </a:solidFill>
                <a:latin typeface="Tahoma" charset="0"/>
              </a:rPr>
              <a:t>“</a:t>
            </a:r>
            <a:r>
              <a:rPr lang="es-ES_tradnl" sz="2200" dirty="0" smtClean="0">
                <a:solidFill>
                  <a:srgbClr val="4E1765"/>
                </a:solidFill>
                <a:latin typeface="Tahoma" charset="0"/>
              </a:rPr>
              <a:t>Por el año 2050, aproximadamente 79% de la población del mundo vivirán en centros urbanos.</a:t>
            </a:r>
            <a:r>
              <a:rPr lang="es-ES_tradnl" altLang="ja-JP" sz="2200" dirty="0" smtClean="0">
                <a:solidFill>
                  <a:srgbClr val="4E1765"/>
                </a:solidFill>
                <a:latin typeface="Tahoma" charset="0"/>
              </a:rPr>
              <a:t>”</a:t>
            </a:r>
            <a:r>
              <a:rPr lang="es-ES_tradnl" sz="2200" dirty="0" smtClean="0">
                <a:solidFill>
                  <a:srgbClr val="4E1765"/>
                </a:solidFill>
                <a:latin typeface="Tahoma" charset="0"/>
              </a:rPr>
              <a:t> - </a:t>
            </a:r>
            <a:r>
              <a:rPr lang="es-ES_tradnl" sz="2200" i="1" dirty="0" smtClean="0">
                <a:solidFill>
                  <a:srgbClr val="4E1765"/>
                </a:solidFill>
                <a:latin typeface="Tahoma" charset="0"/>
              </a:rPr>
              <a:t>Roger </a:t>
            </a:r>
            <a:r>
              <a:rPr lang="es-ES_tradnl" sz="2200" i="1" dirty="0" err="1" smtClean="0">
                <a:solidFill>
                  <a:srgbClr val="4E1765"/>
                </a:solidFill>
                <a:latin typeface="Tahoma" charset="0"/>
              </a:rPr>
              <a:t>Greenway</a:t>
            </a:r>
            <a:endParaRPr lang="es-ES_tradnl" sz="2200" i="1" dirty="0" smtClean="0">
              <a:solidFill>
                <a:srgbClr val="4E1765"/>
              </a:solidFill>
              <a:latin typeface="Tahoma" charset="0"/>
            </a:endParaRPr>
          </a:p>
          <a:p>
            <a:r>
              <a:rPr lang="es-ES_tradnl" sz="2200" dirty="0" smtClean="0">
                <a:solidFill>
                  <a:srgbClr val="4E1765"/>
                </a:solidFill>
                <a:latin typeface="Tahoma" charset="0"/>
              </a:rPr>
              <a:t>“A mediados del siglo, la población urbana mundial lo más probable igualará lo que era la población total del mundo en el año 2004.”      Estudio Naciones Unidos 2009 </a:t>
            </a:r>
          </a:p>
          <a:p>
            <a:r>
              <a:rPr lang="es-ES_tradnl" sz="2200" dirty="0" smtClean="0">
                <a:solidFill>
                  <a:srgbClr val="4E1765"/>
                </a:solidFill>
              </a:rPr>
              <a:t> ¿Pueda ser que Dios esté trayendo las masas a las ciudades del mundo como parte de su estrategia para que la iglesia alcance todas las naciones </a:t>
            </a:r>
            <a:r>
              <a:rPr lang="es-ES_tradnl" sz="2200" dirty="0" smtClean="0">
                <a:solidFill>
                  <a:srgbClr val="4E1765"/>
                </a:solidFill>
              </a:rPr>
              <a:t>y cumpla </a:t>
            </a:r>
            <a:r>
              <a:rPr lang="es-ES_tradnl" sz="2200" dirty="0" smtClean="0">
                <a:solidFill>
                  <a:srgbClr val="4E1765"/>
                </a:solidFill>
              </a:rPr>
              <a:t>la “Gran Comisión?” </a:t>
            </a:r>
            <a:r>
              <a:rPr lang="es-ES_tradnl" sz="2200" dirty="0" smtClean="0">
                <a:solidFill>
                  <a:srgbClr val="4E1765"/>
                </a:solidFill>
                <a:latin typeface="Tahoma" charset="0"/>
              </a:rPr>
              <a:t>- Mateo 28:19 </a:t>
            </a:r>
          </a:p>
          <a:p>
            <a:r>
              <a:rPr lang="es-ES_tradnl" sz="2200" dirty="0" smtClean="0">
                <a:solidFill>
                  <a:srgbClr val="4E1765"/>
                </a:solidFill>
                <a:latin typeface="Tahoma" charset="0"/>
              </a:rPr>
              <a:t>¡El </a:t>
            </a:r>
            <a:r>
              <a:rPr lang="es-ES_tradnl" sz="2200" dirty="0" smtClean="0">
                <a:solidFill>
                  <a:srgbClr val="4E1765"/>
                </a:solidFill>
                <a:latin typeface="Tahoma" charset="0"/>
              </a:rPr>
              <a:t>Reto de la Ciudad es sin duda una verdadera </a:t>
            </a:r>
            <a:r>
              <a:rPr lang="es-ES_tradnl" sz="2200" dirty="0" smtClean="0">
                <a:solidFill>
                  <a:srgbClr val="4E1765"/>
                </a:solidFill>
                <a:latin typeface="Tahoma" charset="0"/>
              </a:rPr>
              <a:t>OPORTUNIDAD@</a:t>
            </a:r>
            <a:endParaRPr lang="es-ES_tradnl" sz="2200" dirty="0" smtClean="0">
              <a:solidFill>
                <a:srgbClr val="4E1765"/>
              </a:solidFill>
              <a:latin typeface="Tahoma" charset="0"/>
            </a:endParaRPr>
          </a:p>
          <a:p>
            <a:pPr marL="0" indent="0">
              <a:buNone/>
            </a:pPr>
            <a:endParaRPr lang="es-ES_tradnl" sz="2200" dirty="0" smtClean="0">
              <a:solidFill>
                <a:srgbClr val="4E1765"/>
              </a:solidFill>
              <a:latin typeface="Tahoma" charset="0"/>
            </a:endParaRPr>
          </a:p>
          <a:p>
            <a:endParaRPr lang="en-US" dirty="0" smtClean="0">
              <a:solidFill>
                <a:schemeClr val="accent2">
                  <a:lumMod val="90000"/>
                  <a:lumOff val="10000"/>
                </a:schemeClr>
              </a:solidFill>
              <a:latin typeface="Tahoma" charset="0"/>
            </a:endParaRPr>
          </a:p>
          <a:p>
            <a:endParaRPr lang="en-US" dirty="0" smtClean="0">
              <a:latin typeface="Tahoma" charset="0"/>
            </a:endParaRPr>
          </a:p>
          <a:p>
            <a:endParaRPr lang="en-US" dirty="0">
              <a:latin typeface="Tahoma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07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“Dios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está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rbanizando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el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mundo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…”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latin typeface="Tahoma"/>
                <a:cs typeface="Tahoma"/>
              </a:rPr>
              <a:t>Recientemente, el </a:t>
            </a:r>
            <a:r>
              <a:rPr lang="es-ES_tradnl" dirty="0" smtClean="0">
                <a:latin typeface="Tahoma"/>
                <a:cs typeface="Tahoma"/>
              </a:rPr>
              <a:t>diario </a:t>
            </a:r>
            <a:r>
              <a:rPr lang="es-ES_tradnl" dirty="0" err="1" smtClean="0">
                <a:latin typeface="Tahoma"/>
                <a:cs typeface="Tahoma"/>
              </a:rPr>
              <a:t>The</a:t>
            </a:r>
            <a:r>
              <a:rPr lang="es-ES_tradnl" dirty="0" smtClean="0">
                <a:latin typeface="Tahoma"/>
                <a:cs typeface="Tahoma"/>
              </a:rPr>
              <a:t> </a:t>
            </a:r>
            <a:r>
              <a:rPr lang="es-ES_tradnl" dirty="0" err="1" smtClean="0">
                <a:latin typeface="Tahoma"/>
                <a:cs typeface="Tahoma"/>
              </a:rPr>
              <a:t>Guardian</a:t>
            </a:r>
            <a:r>
              <a:rPr lang="es-ES_tradnl" dirty="0" smtClean="0">
                <a:latin typeface="Tahoma"/>
                <a:cs typeface="Tahoma"/>
              </a:rPr>
              <a:t> (El Guardián) </a:t>
            </a:r>
            <a:r>
              <a:rPr lang="es-ES_tradnl" dirty="0" smtClean="0">
                <a:latin typeface="Tahoma"/>
                <a:cs typeface="Tahoma"/>
              </a:rPr>
              <a:t>de Gran Britania publicó un ejemplar </a:t>
            </a:r>
            <a:r>
              <a:rPr lang="es-ES_tradnl" dirty="0" smtClean="0">
                <a:latin typeface="Tahoma"/>
                <a:cs typeface="Tahoma"/>
              </a:rPr>
              <a:t>especial “</a:t>
            </a:r>
            <a:r>
              <a:rPr lang="es-ES_tradnl" dirty="0" smtClean="0">
                <a:latin typeface="Tahoma"/>
                <a:cs typeface="Tahoma"/>
              </a:rPr>
              <a:t>El Futuro de las ciudades.</a:t>
            </a:r>
            <a:r>
              <a:rPr lang="es-ES_tradnl" dirty="0" smtClean="0">
                <a:latin typeface="Tahoma"/>
                <a:cs typeface="Tahoma"/>
              </a:rPr>
              <a:t>”</a:t>
            </a:r>
            <a:r>
              <a:rPr lang="es-ES_tradnl" dirty="0" smtClean="0">
                <a:latin typeface="Tahoma"/>
                <a:cs typeface="Tahoma"/>
              </a:rPr>
              <a:t> </a:t>
            </a:r>
            <a:r>
              <a:rPr lang="es-ES_tradnl" dirty="0">
                <a:latin typeface="Tahoma"/>
                <a:cs typeface="Tahoma"/>
              </a:rPr>
              <a:t>Un escritor opinó, </a:t>
            </a:r>
            <a:r>
              <a:rPr lang="es-ES_tradnl" dirty="0" smtClean="0"/>
              <a:t>Hace </a:t>
            </a:r>
            <a:r>
              <a:rPr lang="es-ES_tradnl" dirty="0" smtClean="0"/>
              <a:t>sólo 10 años, se reconocían </a:t>
            </a:r>
            <a:r>
              <a:rPr lang="es-ES_tradnl" dirty="0" smtClean="0"/>
              <a:t>las ciudades como </a:t>
            </a:r>
            <a:r>
              <a:rPr lang="es-ES_tradnl" dirty="0" smtClean="0"/>
              <a:t>los contribuidores vitales de la economía global…Hoy</a:t>
            </a:r>
            <a:r>
              <a:rPr lang="es-ES_tradnl" dirty="0" smtClean="0"/>
              <a:t>, no es as</a:t>
            </a:r>
            <a:r>
              <a:rPr lang="es-ES_tradnl" dirty="0" smtClean="0"/>
              <a:t>í. </a:t>
            </a:r>
            <a:r>
              <a:rPr lang="es-ES_tradnl" dirty="0" smtClean="0"/>
              <a:t> </a:t>
            </a:r>
            <a:r>
              <a:rPr lang="es-ES_tradnl" dirty="0"/>
              <a:t>L</a:t>
            </a:r>
            <a:r>
              <a:rPr lang="es-ES_tradnl" dirty="0" smtClean="0"/>
              <a:t>as </a:t>
            </a:r>
            <a:r>
              <a:rPr lang="es-ES_tradnl" dirty="0" smtClean="0"/>
              <a:t>ciudades </a:t>
            </a:r>
            <a:r>
              <a:rPr lang="es-ES_tradnl" dirty="0" smtClean="0"/>
              <a:t>ahora SON </a:t>
            </a:r>
            <a:r>
              <a:rPr lang="es-ES_tradnl" dirty="0" smtClean="0"/>
              <a:t>la economía global…Las 40 ciudades más grandes, o mega-regiones, son responsables por dos tercios de la producción mundial.</a:t>
            </a:r>
          </a:p>
          <a:p>
            <a:r>
              <a:rPr lang="es-ES_tradnl" dirty="0" smtClean="0">
                <a:latin typeface="Tahoma"/>
                <a:cs typeface="Tahoma"/>
              </a:rPr>
              <a:t>Según las Naciones Unidas, casi 180.000 personas se trasladan a las ciudades por el mundo cada día, o casi 5.5 millones cada 30 días. Esto iguala a la creación de una nueva área como San Francisco, California, o Madrid, España cada 30 días.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25089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“Dios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está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rbanizando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el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mundo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…”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smtClean="0">
                <a:latin typeface="Tahoma"/>
                <a:cs typeface="Tahoma"/>
              </a:rPr>
              <a:t>Cincuenta porciento de la población del África será urbano por 2050. </a:t>
            </a:r>
            <a:r>
              <a:rPr lang="es-ES_tradnl" dirty="0" smtClean="0">
                <a:latin typeface="Tahoma"/>
                <a:cs typeface="Tahoma"/>
              </a:rPr>
              <a:t>El c</a:t>
            </a:r>
            <a:r>
              <a:rPr lang="es-ES_tradnl" dirty="0" smtClean="0">
                <a:latin typeface="Tahoma"/>
                <a:cs typeface="Tahoma"/>
              </a:rPr>
              <a:t>álculo </a:t>
            </a:r>
            <a:r>
              <a:rPr lang="es-ES_tradnl" dirty="0" smtClean="0">
                <a:latin typeface="Tahoma"/>
                <a:cs typeface="Tahoma"/>
              </a:rPr>
              <a:t>actual </a:t>
            </a:r>
            <a:r>
              <a:rPr lang="es-ES_tradnl" dirty="0" smtClean="0">
                <a:latin typeface="Tahoma"/>
                <a:cs typeface="Tahoma"/>
              </a:rPr>
              <a:t>es 38 porciento. </a:t>
            </a:r>
          </a:p>
          <a:p>
            <a:r>
              <a:rPr lang="es-ES_tradnl" dirty="0" smtClean="0"/>
              <a:t> </a:t>
            </a:r>
            <a:r>
              <a:rPr lang="es-ES_tradnl" dirty="0" smtClean="0">
                <a:latin typeface="Tahoma"/>
                <a:cs typeface="Tahoma"/>
              </a:rPr>
              <a:t>En los próximos 20 años, las ciudades de China añadirán 350 millones de </a:t>
            </a:r>
            <a:r>
              <a:rPr lang="es-ES_tradnl" dirty="0" smtClean="0">
                <a:latin typeface="Tahoma"/>
                <a:cs typeface="Tahoma"/>
              </a:rPr>
              <a:t>personas adicionales </a:t>
            </a:r>
            <a:r>
              <a:rPr lang="es-ES_tradnl" dirty="0" smtClean="0">
                <a:latin typeface="Tahoma"/>
                <a:cs typeface="Tahoma"/>
              </a:rPr>
              <a:t>a su población actual, más que la población entera de los Estados Unidos.</a:t>
            </a:r>
          </a:p>
          <a:p>
            <a:r>
              <a:rPr lang="es-ES_tradnl" dirty="0" smtClean="0">
                <a:latin typeface="Tahoma"/>
                <a:cs typeface="Tahoma"/>
              </a:rPr>
              <a:t>Veintidós porciento de la población mundial vive en 600 ciudades, y estas 600 ciudades generan el 60 porciento del Producto Internacional Bruto (PIB).</a:t>
            </a:r>
          </a:p>
          <a:p>
            <a:r>
              <a:rPr lang="es-ES_tradnl" dirty="0" smtClean="0">
                <a:latin typeface="Tahoma"/>
                <a:cs typeface="Tahoma"/>
              </a:rPr>
              <a:t> Actualmente, hay 23 mega ciudades con una población de más de 10 millones; por el año 2025 habrán 36 de estas mega ciudades</a:t>
            </a:r>
            <a:endParaRPr lang="es-ES_tradnl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672886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/>
              <a:t>Reflecciones</a:t>
            </a:r>
            <a:r>
              <a:rPr lang="es-ES_tradnl" dirty="0"/>
              <a:t> Teológicas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La </a:t>
            </a:r>
            <a:r>
              <a:rPr lang="en-US" dirty="0" err="1"/>
              <a:t>Biblia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un </a:t>
            </a:r>
            <a:r>
              <a:rPr lang="en-US" dirty="0" err="1"/>
              <a:t>Libro</a:t>
            </a:r>
            <a:r>
              <a:rPr lang="en-US" dirty="0"/>
              <a:t> </a:t>
            </a:r>
            <a:r>
              <a:rPr lang="en-US" dirty="0" err="1"/>
              <a:t>Urbano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4411349"/>
          </a:xfrm>
        </p:spPr>
        <p:txBody>
          <a:bodyPr>
            <a:noAutofit/>
          </a:bodyPr>
          <a:lstStyle/>
          <a:p>
            <a:pPr marL="228600" lvl="2">
              <a:spcBef>
                <a:spcPts val="2000"/>
              </a:spcBef>
            </a:pPr>
            <a:r>
              <a:rPr lang="es-ES_tradnl" dirty="0" smtClean="0">
                <a:latin typeface="Tahoma"/>
                <a:cs typeface="Tahoma"/>
              </a:rPr>
              <a:t>La Biblia es un libro urbano “El mundo en que la Biblia fue escrito fue dominado por sus ciudades.”- Robert </a:t>
            </a:r>
            <a:r>
              <a:rPr lang="es-ES_tradnl" dirty="0" err="1" smtClean="0">
                <a:latin typeface="Tahoma"/>
                <a:cs typeface="Tahoma"/>
              </a:rPr>
              <a:t>Linthicum</a:t>
            </a:r>
            <a:endParaRPr lang="es-ES_tradnl" dirty="0" smtClean="0">
              <a:latin typeface="Tahoma"/>
              <a:cs typeface="Tahoma"/>
            </a:endParaRPr>
          </a:p>
          <a:p>
            <a:pPr marL="228600" lvl="2">
              <a:spcBef>
                <a:spcPts val="2000"/>
              </a:spcBef>
            </a:pPr>
            <a:r>
              <a:rPr lang="es-ES_tradnl" dirty="0" smtClean="0">
                <a:latin typeface="Tahoma"/>
                <a:cs typeface="Tahoma"/>
              </a:rPr>
              <a:t>La primera ciudad mencionada en la Biblia fue establecida por Caín, y le puso el nombre Enoc, por su hijo (Gen. 4:17)</a:t>
            </a:r>
          </a:p>
          <a:p>
            <a:pPr marL="228600" lvl="2">
              <a:spcBef>
                <a:spcPts val="2000"/>
              </a:spcBef>
            </a:pPr>
            <a:r>
              <a:rPr lang="es-ES_tradnl" dirty="0" smtClean="0">
                <a:latin typeface="Tahoma"/>
                <a:cs typeface="Tahoma"/>
              </a:rPr>
              <a:t>En el A. T. </a:t>
            </a:r>
            <a:r>
              <a:rPr lang="es-ES_tradnl" dirty="0" smtClean="0">
                <a:latin typeface="Tahoma"/>
                <a:cs typeface="Tahoma"/>
              </a:rPr>
              <a:t>y </a:t>
            </a:r>
            <a:r>
              <a:rPr lang="es-ES_tradnl" dirty="0" smtClean="0">
                <a:latin typeface="Tahoma"/>
                <a:cs typeface="Tahoma"/>
              </a:rPr>
              <a:t>el N. T., hay 119 ciudades mencionadas 1.200 veces</a:t>
            </a:r>
          </a:p>
          <a:p>
            <a:r>
              <a:rPr lang="es-ES_tradnl" sz="1800" dirty="0" smtClean="0">
                <a:latin typeface="Tahoma" charset="0"/>
              </a:rPr>
              <a:t>¿Cómo mira a </a:t>
            </a:r>
            <a:r>
              <a:rPr lang="es-ES_tradnl" sz="1800" dirty="0" smtClean="0">
                <a:latin typeface="Tahoma" charset="0"/>
              </a:rPr>
              <a:t>las ciudades de </a:t>
            </a:r>
            <a:r>
              <a:rPr lang="es-ES_tradnl" sz="1800" dirty="0" smtClean="0">
                <a:latin typeface="Tahoma" charset="0"/>
              </a:rPr>
              <a:t>la Biblia?  Centros de guerra espiritual</a:t>
            </a:r>
          </a:p>
          <a:p>
            <a:pPr>
              <a:buNone/>
            </a:pPr>
            <a:r>
              <a:rPr lang="es-ES_tradnl" altLang="ja-JP" sz="1800" dirty="0" smtClean="0">
                <a:latin typeface="Tahoma" charset="0"/>
              </a:rPr>
              <a:t>“</a:t>
            </a:r>
            <a:r>
              <a:rPr lang="es-ES_tradnl" sz="1800" dirty="0" smtClean="0">
                <a:latin typeface="Tahoma" charset="0"/>
              </a:rPr>
              <a:t>La ciudad es lugar de la gran batalla continua entre el Dios de Israel y/o la Iglesia y el dios de este mundo.</a:t>
            </a:r>
            <a:r>
              <a:rPr lang="es-ES_tradnl" altLang="ja-JP" sz="1800" dirty="0" smtClean="0">
                <a:latin typeface="Tahoma" charset="0"/>
              </a:rPr>
              <a:t>”</a:t>
            </a:r>
            <a:r>
              <a:rPr lang="es-ES_tradnl" sz="1800" dirty="0" smtClean="0">
                <a:latin typeface="Tahoma" charset="0"/>
              </a:rPr>
              <a:t>-</a:t>
            </a:r>
            <a:r>
              <a:rPr lang="es-ES_tradnl" sz="1800" i="1" dirty="0" smtClean="0">
                <a:latin typeface="Tahoma" charset="0"/>
              </a:rPr>
              <a:t>Robert </a:t>
            </a:r>
            <a:r>
              <a:rPr lang="es-ES_tradnl" sz="1800" i="1" dirty="0" err="1" smtClean="0">
                <a:latin typeface="Tahoma" charset="0"/>
              </a:rPr>
              <a:t>Linthicum</a:t>
            </a:r>
            <a:endParaRPr lang="es-ES_tradnl" sz="1800" i="1" dirty="0" smtClean="0">
              <a:latin typeface="Tahoma" charset="0"/>
            </a:endParaRPr>
          </a:p>
          <a:p>
            <a:r>
              <a:rPr lang="es-ES_tradnl" sz="1800" dirty="0" err="1" smtClean="0">
                <a:latin typeface="Tahoma" charset="0"/>
              </a:rPr>
              <a:t>Yahweh</a:t>
            </a:r>
            <a:r>
              <a:rPr lang="es-ES_tradnl" sz="1800" dirty="0" smtClean="0">
                <a:latin typeface="Tahoma" charset="0"/>
              </a:rPr>
              <a:t> contra Baal</a:t>
            </a:r>
          </a:p>
          <a:p>
            <a:r>
              <a:rPr lang="es-ES_tradnl" sz="1800" dirty="0" smtClean="0">
                <a:latin typeface="Tahoma" charset="0"/>
              </a:rPr>
              <a:t>Jerusalén  contra Babilonia</a:t>
            </a:r>
          </a:p>
          <a:p>
            <a:pPr>
              <a:buNone/>
            </a:pPr>
            <a:endParaRPr lang="en-US" dirty="0">
              <a:latin typeface="Tahoma" charset="0"/>
            </a:endParaRPr>
          </a:p>
          <a:p>
            <a:pPr marL="228600" lvl="2">
              <a:spcBef>
                <a:spcPts val="2000"/>
              </a:spcBef>
            </a:pPr>
            <a:endParaRPr lang="en-US" sz="2000" dirty="0" smtClean="0">
              <a:latin typeface="Tahoma"/>
              <a:cs typeface="Tahoma"/>
            </a:endParaRPr>
          </a:p>
          <a:p>
            <a:pPr marL="228600" lvl="2">
              <a:spcBef>
                <a:spcPts val="2000"/>
              </a:spcBef>
            </a:pPr>
            <a:endParaRPr lang="en-US" sz="2000" dirty="0">
              <a:latin typeface="Tahoma"/>
              <a:cs typeface="Tahom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923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/>
              <a:t>Reflecciones</a:t>
            </a:r>
            <a:r>
              <a:rPr lang="es-ES_tradnl" dirty="0"/>
              <a:t> Teológicas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La </a:t>
            </a:r>
            <a:r>
              <a:rPr lang="en-US" dirty="0" err="1"/>
              <a:t>Biblia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un </a:t>
            </a:r>
            <a:r>
              <a:rPr lang="en-US" dirty="0" err="1"/>
              <a:t>Libro</a:t>
            </a:r>
            <a:r>
              <a:rPr lang="en-US" dirty="0"/>
              <a:t> </a:t>
            </a:r>
            <a:r>
              <a:rPr lang="en-US" dirty="0" err="1"/>
              <a:t>Urbano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_tradnl" dirty="0" smtClean="0">
                <a:latin typeface="Tahoma"/>
                <a:cs typeface="Tahoma"/>
              </a:rPr>
              <a:t>Babilonia en Jerusalén</a:t>
            </a:r>
          </a:p>
          <a:p>
            <a:r>
              <a:rPr lang="es-ES_tradnl" dirty="0" smtClean="0">
                <a:latin typeface="Tahoma"/>
                <a:cs typeface="Tahoma"/>
              </a:rPr>
              <a:t>Jerusalén en Babilonia</a:t>
            </a:r>
          </a:p>
          <a:p>
            <a:r>
              <a:rPr lang="es-ES_tradnl" dirty="0" smtClean="0">
                <a:latin typeface="Tahoma"/>
                <a:cs typeface="Tahoma"/>
              </a:rPr>
              <a:t>Entomología de “Jerusalén”</a:t>
            </a:r>
            <a:endParaRPr lang="es-ES_tradnl" i="1" dirty="0" smtClean="0">
              <a:latin typeface="Tahoma"/>
              <a:cs typeface="Tahoma"/>
            </a:endParaRPr>
          </a:p>
          <a:p>
            <a:r>
              <a:rPr lang="es-ES_tradnl" sz="2200" dirty="0" smtClean="0">
                <a:latin typeface="Tahoma"/>
                <a:cs typeface="Tahoma"/>
              </a:rPr>
              <a:t>Jerusalén muchas </a:t>
            </a:r>
            <a:r>
              <a:rPr lang="es-ES_tradnl" sz="2200" dirty="0" smtClean="0">
                <a:latin typeface="Tahoma"/>
                <a:cs typeface="Tahoma"/>
              </a:rPr>
              <a:t>veces </a:t>
            </a:r>
            <a:r>
              <a:rPr lang="es-ES_tradnl" sz="2200" dirty="0" smtClean="0">
                <a:latin typeface="Tahoma"/>
                <a:cs typeface="Tahoma"/>
              </a:rPr>
              <a:t>se interpreta </a:t>
            </a:r>
            <a:r>
              <a:rPr lang="es-ES_tradnl" sz="2200" dirty="0" smtClean="0">
                <a:latin typeface="Tahoma"/>
                <a:cs typeface="Tahoma"/>
              </a:rPr>
              <a:t>como “Ciudad de Paz.” Sin embargo, </a:t>
            </a:r>
            <a:r>
              <a:rPr lang="es-ES_tradnl" sz="2200" dirty="0" err="1" smtClean="0">
                <a:latin typeface="Tahoma"/>
                <a:cs typeface="Tahoma"/>
              </a:rPr>
              <a:t>Linthicum</a:t>
            </a:r>
            <a:r>
              <a:rPr lang="es-ES_tradnl" sz="2200" dirty="0" smtClean="0">
                <a:latin typeface="Tahoma"/>
                <a:cs typeface="Tahoma"/>
              </a:rPr>
              <a:t> dice que el nombre más antiguo por Jerusalén es </a:t>
            </a:r>
            <a:r>
              <a:rPr lang="es-ES_tradnl" sz="2200" dirty="0" err="1" smtClean="0">
                <a:latin typeface="Tahoma"/>
                <a:cs typeface="Tahoma"/>
              </a:rPr>
              <a:t>Urushalim</a:t>
            </a:r>
            <a:r>
              <a:rPr lang="es-ES_tradnl" sz="2200" dirty="0" smtClean="0">
                <a:latin typeface="Tahoma"/>
                <a:cs typeface="Tahoma"/>
              </a:rPr>
              <a:t>, o Salem. Salem era el dios Cananeo de la gente pre-Israelita (los Jebuseos). </a:t>
            </a:r>
            <a:r>
              <a:rPr lang="es-ES_tradnl" sz="2200" dirty="0" err="1" smtClean="0">
                <a:latin typeface="Tahoma"/>
                <a:cs typeface="Tahoma"/>
              </a:rPr>
              <a:t>Linthicum</a:t>
            </a:r>
            <a:r>
              <a:rPr lang="es-ES_tradnl" sz="2200" dirty="0" smtClean="0">
                <a:latin typeface="Tahoma"/>
                <a:cs typeface="Tahoma"/>
              </a:rPr>
              <a:t> expone que el nombre de la Ciudad de David era Jerusalén. La “Je” es la versión anglicanizado del sustantivo hebraico ‘</a:t>
            </a:r>
            <a:r>
              <a:rPr lang="es-ES_tradnl" sz="2200" dirty="0" err="1" smtClean="0">
                <a:latin typeface="Tahoma"/>
                <a:cs typeface="Tahoma"/>
              </a:rPr>
              <a:t>Yah</a:t>
            </a:r>
            <a:r>
              <a:rPr lang="es-ES_tradnl" sz="2200" dirty="0" smtClean="0">
                <a:latin typeface="Tahoma"/>
                <a:cs typeface="Tahoma"/>
              </a:rPr>
              <a:t>” y por eso la abreviatura de </a:t>
            </a:r>
            <a:r>
              <a:rPr lang="es-ES_tradnl" sz="2200" dirty="0" err="1" smtClean="0">
                <a:latin typeface="Tahoma"/>
                <a:cs typeface="Tahoma"/>
              </a:rPr>
              <a:t>yahweh</a:t>
            </a:r>
            <a:r>
              <a:rPr lang="es-ES_tradnl" sz="2200" dirty="0" smtClean="0">
                <a:latin typeface="Tahoma"/>
                <a:cs typeface="Tahoma"/>
              </a:rPr>
              <a:t>. Se cree que cuando David conquistó la ciudad él añadió el nombre de su Dios (como prefijo) al nombre de la ciudad que previamente se había nombrado por el dios Salem. </a:t>
            </a:r>
            <a:r>
              <a:rPr lang="es-ES_tradnl" sz="2200" b="1" dirty="0" smtClean="0">
                <a:latin typeface="Tahoma"/>
                <a:cs typeface="Tahoma"/>
              </a:rPr>
              <a:t>Por tanto, se expresa, en el nombre Jerusalén, la tensión de cada ciudad, la ciudad de Dios y la ciudad de Satanás</a:t>
            </a:r>
            <a:endParaRPr lang="es-ES_tradnl" sz="2200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779795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Reflecciones</a:t>
            </a:r>
            <a:r>
              <a:rPr lang="es-ES_tradnl" dirty="0" smtClean="0"/>
              <a:t> Teológicas:</a:t>
            </a:r>
            <a:br>
              <a:rPr lang="es-ES_tradnl" dirty="0" smtClean="0"/>
            </a:br>
            <a:r>
              <a:rPr lang="es-ES_tradnl" dirty="0" smtClean="0"/>
              <a:t>La Biblia es un Libro Urbano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latin typeface="Tahoma"/>
                <a:cs typeface="Tahoma"/>
              </a:rPr>
              <a:t>Las Escrituras nos invitan a relacionarnos a la la ciudad en una manera poco común. La Biblia nos invita a participar, establecernos en, y contribuir a nuestras ciudades.</a:t>
            </a:r>
          </a:p>
          <a:p>
            <a:r>
              <a:rPr lang="es-ES_tradnl" dirty="0" smtClean="0">
                <a:latin typeface="Tahoma"/>
                <a:cs typeface="Tahoma"/>
              </a:rPr>
              <a:t>Jeremías 29:4-7</a:t>
            </a:r>
          </a:p>
          <a:p>
            <a:r>
              <a:rPr lang="es-ES_tradnl" dirty="0" smtClean="0">
                <a:latin typeface="Tahoma" charset="0"/>
              </a:rPr>
              <a:t>Los Cristianos son llamados a las ciudades del mundo.</a:t>
            </a:r>
          </a:p>
          <a:p>
            <a:endParaRPr lang="es-ES_tradnl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9134889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200" dirty="0" smtClean="0"/>
              <a:t>Perspectivas Históricas:</a:t>
            </a:r>
            <a:br>
              <a:rPr lang="es-ES_tradnl" sz="3200" dirty="0" smtClean="0"/>
            </a:br>
            <a:r>
              <a:rPr lang="es-ES_tradnl" sz="3200" dirty="0" smtClean="0"/>
              <a:t>Las Ciudades son la Clave a Misiones</a:t>
            </a:r>
            <a:endParaRPr lang="es-ES_tradnl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>
                <a:latin typeface="Tahoma"/>
                <a:cs typeface="Tahoma"/>
              </a:rPr>
              <a:t>Jesús conocía el mundo urbano de Su día</a:t>
            </a:r>
          </a:p>
          <a:p>
            <a:r>
              <a:rPr lang="es-ES_tradnl" i="1" dirty="0" err="1" smtClean="0">
                <a:latin typeface="Tahoma"/>
                <a:cs typeface="Tahoma"/>
              </a:rPr>
              <a:t>Sepphoris</a:t>
            </a:r>
            <a:r>
              <a:rPr lang="es-ES_tradnl" i="1" dirty="0" smtClean="0">
                <a:latin typeface="Tahoma"/>
                <a:cs typeface="Tahoma"/>
              </a:rPr>
              <a:t> </a:t>
            </a:r>
            <a:r>
              <a:rPr lang="es-ES_tradnl" dirty="0" smtClean="0">
                <a:latin typeface="Tahoma"/>
                <a:cs typeface="Tahoma"/>
              </a:rPr>
              <a:t>(reconocida como una ciudad asentada sobre un monte</a:t>
            </a:r>
            <a:r>
              <a:rPr lang="es-ES_tradnl" i="1" dirty="0" smtClean="0">
                <a:latin typeface="Tahoma"/>
                <a:cs typeface="Tahoma"/>
              </a:rPr>
              <a:t>)</a:t>
            </a:r>
            <a:r>
              <a:rPr lang="es-ES_tradnl" dirty="0" smtClean="0">
                <a:latin typeface="Tahoma"/>
                <a:cs typeface="Tahoma"/>
              </a:rPr>
              <a:t> cerca de Nazaret era una ciudad mayor Judía-Romana de influencia en la religión, comercio y lenguajes/culturas múltiples.</a:t>
            </a:r>
          </a:p>
          <a:p>
            <a:r>
              <a:rPr lang="es-ES_tradnl" dirty="0">
                <a:latin typeface="Tahoma"/>
                <a:cs typeface="Tahoma"/>
              </a:rPr>
              <a:t>¿</a:t>
            </a:r>
            <a:r>
              <a:rPr lang="es-ES_tradnl" dirty="0" smtClean="0">
                <a:latin typeface="Tahoma"/>
                <a:cs typeface="Tahoma"/>
              </a:rPr>
              <a:t>Sería </a:t>
            </a:r>
            <a:r>
              <a:rPr lang="es-ES_tradnl" i="1" dirty="0" err="1" smtClean="0">
                <a:latin typeface="Tahoma"/>
                <a:cs typeface="Tahoma"/>
              </a:rPr>
              <a:t>Sepphoris</a:t>
            </a:r>
            <a:r>
              <a:rPr lang="es-ES_tradnl" i="1" dirty="0" smtClean="0">
                <a:latin typeface="Tahoma"/>
                <a:cs typeface="Tahoma"/>
              </a:rPr>
              <a:t>-”</a:t>
            </a:r>
            <a:r>
              <a:rPr lang="es-ES_tradnl" dirty="0">
                <a:latin typeface="Tahoma"/>
                <a:cs typeface="Tahoma"/>
              </a:rPr>
              <a:t> una ciudad asentada sobre un monte</a:t>
            </a:r>
            <a:r>
              <a:rPr lang="es-ES_tradnl" i="1" dirty="0" smtClean="0">
                <a:latin typeface="Tahoma"/>
                <a:cs typeface="Tahoma"/>
              </a:rPr>
              <a:t>”  </a:t>
            </a:r>
            <a:r>
              <a:rPr lang="es-ES_tradnl" dirty="0" smtClean="0">
                <a:latin typeface="Tahoma"/>
                <a:cs typeface="Tahoma"/>
              </a:rPr>
              <a:t>la ciudad que menciona Jesús en el Sermón del Monte en Mateo 5:14</a:t>
            </a:r>
            <a:r>
              <a:rPr lang="es-ES_tradnl" b="1" dirty="0" smtClean="0">
                <a:latin typeface="Tahoma"/>
                <a:cs typeface="Tahoma"/>
              </a:rPr>
              <a:t> </a:t>
            </a:r>
            <a:r>
              <a:rPr lang="es-ES_tradnl" b="1" i="1" dirty="0" smtClean="0">
                <a:latin typeface="Tahoma"/>
                <a:cs typeface="Tahoma"/>
              </a:rPr>
              <a:t>“Vosotros sois la luz del mundo; una ciudad asentada sobre un monte no se puede esconder?</a:t>
            </a:r>
            <a:r>
              <a:rPr lang="es-ES_tradnl" b="1" i="1" u="sng" dirty="0" smtClean="0">
                <a:latin typeface="Tahoma"/>
                <a:cs typeface="Tahoma"/>
              </a:rPr>
              <a:t>”</a:t>
            </a:r>
            <a:endParaRPr lang="es-ES_tradnl" i="1" dirty="0" smtClean="0">
              <a:latin typeface="Tahoma"/>
              <a:cs typeface="Tahoma"/>
            </a:endParaRPr>
          </a:p>
          <a:p>
            <a:r>
              <a:rPr lang="es-ES_tradnl" dirty="0" smtClean="0">
                <a:latin typeface="Tahoma"/>
                <a:cs typeface="Tahoma"/>
              </a:rPr>
              <a:t>Jesús no se limitaba a un pueblo pequeño por </a:t>
            </a:r>
            <a:r>
              <a:rPr lang="es-ES_tradnl" dirty="0">
                <a:latin typeface="Tahoma"/>
                <a:cs typeface="Tahoma"/>
              </a:rPr>
              <a:t>30 años </a:t>
            </a:r>
            <a:endParaRPr lang="es-ES_tradnl" dirty="0" smtClean="0">
              <a:latin typeface="Tahoma"/>
              <a:cs typeface="Tahoma"/>
            </a:endParaRPr>
          </a:p>
          <a:p>
            <a:r>
              <a:rPr lang="es-ES_tradnl" dirty="0" smtClean="0">
                <a:latin typeface="Tahoma"/>
                <a:cs typeface="Tahoma"/>
              </a:rPr>
              <a:t>El peregrinaje anual a Jerusalén a los festivales Judíos</a:t>
            </a:r>
          </a:p>
          <a:p>
            <a:r>
              <a:rPr lang="es-ES_tradnl" dirty="0">
                <a:latin typeface="Tahoma"/>
                <a:cs typeface="Tahoma"/>
              </a:rPr>
              <a:t>La estrategia de Pablo en su misión apostólica era </a:t>
            </a:r>
            <a:r>
              <a:rPr lang="es-ES_tradnl" dirty="0" smtClean="0">
                <a:latin typeface="Tahoma"/>
                <a:cs typeface="Tahoma"/>
              </a:rPr>
              <a:t>urbano (Vea los nombres de las Epístolas de Pablo).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203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6557</TotalTime>
  <Words>1472</Words>
  <Application>Microsoft Macintosh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Advantage</vt:lpstr>
      <vt:lpstr>Global y Urbano</vt:lpstr>
      <vt:lpstr>“Dios está urbanizando Su mundo…”</vt:lpstr>
      <vt:lpstr>“Dios está Urbanizando Su mundo…”</vt:lpstr>
      <vt:lpstr>“Dios está Urbanizando el mundo…”</vt:lpstr>
      <vt:lpstr>“Dios está Urbanizando el mundo…”</vt:lpstr>
      <vt:lpstr>Reflecciones Teológicas: La Biblia es un Libro Urbano</vt:lpstr>
      <vt:lpstr>Reflecciones Teológicas: La Biblia es un Libro Urbano</vt:lpstr>
      <vt:lpstr>Reflecciones Teológicas: La Biblia es un Libro Urbano</vt:lpstr>
      <vt:lpstr>Perspectivas Históricas: Las Ciudades son la Clave a Misiones</vt:lpstr>
      <vt:lpstr>Perspectivas Históricas: Las Ciudades son la Clave a Misiones</vt:lpstr>
      <vt:lpstr>Perspectivas Históricas: Las Ciudades son la Clave a Misiones</vt:lpstr>
      <vt:lpstr>Analisis Cultural: Las Naciones y los Vecindarios</vt:lpstr>
      <vt:lpstr>Formación de Estrategia: Alcanzar las Naciones en las Comunidades</vt:lpstr>
      <vt:lpstr>Formación de Estrategia: Alcanzar las Naciones en las Comunidades</vt:lpstr>
      <vt:lpstr>Formación de Estrategia: Alcanzar las Naciones en las Comunidades</vt:lpstr>
      <vt:lpstr>Conclusión: Nuestra Eternidad Urbana</vt:lpstr>
    </vt:vector>
  </TitlesOfParts>
  <Company>Office: Mac Home and Student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and Urban</dc:title>
  <dc:creator>Mark Hausfeld</dc:creator>
  <cp:lastModifiedBy>Norm Lestarjette</cp:lastModifiedBy>
  <cp:revision>89</cp:revision>
  <dcterms:created xsi:type="dcterms:W3CDTF">2013-06-01T16:01:13Z</dcterms:created>
  <dcterms:modified xsi:type="dcterms:W3CDTF">2013-08-13T21:09:37Z</dcterms:modified>
</cp:coreProperties>
</file>