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D6A3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588220B9-1A97-4F38-853D-B4A848FDB984}" type="datetimeFigureOut">
              <a:rPr lang="en-US"/>
              <a:pPr/>
              <a:t>5/30/2013</a:t>
            </a:fld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375640D3-1EF8-4CDE-9225-842C669F60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04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1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189F6E6-A756-40C3-923E-783E7C2AF76A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85C9AA9-6A6E-444B-A5F1-A90B90D76604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4BCBA-3FD6-4AB9-9991-251BA086048F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8518D-2591-4390-A65C-4898BFC844C7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92889-D3A8-4CE7-98DA-2E418820EB41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EA0CE-5A9A-414F-AABD-65ACE8F9E5D9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17425-1679-4513-96D2-5D8CEC45C4E3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BA4E8-2804-4F9D-98F1-B49CA63419B4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DDDE8B-4BAC-421A-B6C5-8AE380ED99D6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8231AF-3519-49B7-B7DA-A79DD615E38D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399A3-0307-4A33-B59F-F35E4553CC26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9058E-5836-468D-8476-C9BA977BDBD7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CB0D7B-FAA9-4190-B3D8-B84F37850667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C6DA30-EFE6-46E3-B74A-9A3E8021C1A3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82B83-048B-4766-87B0-4A759579EBBE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D9DF8-1125-46F0-8382-FEA57F712D58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3DF75-4E15-42AF-985D-50C128238D78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8732E-73CB-465B-A0A3-9203684C3751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523842-B631-49C4-831C-9C8371E26035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F7ADC3-B667-4710-9C32-2A475F2D7A6F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FDF2CD9-55D9-4205-8FB7-B58FA28FD4FD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A4ABDE5-6167-40D9-BF6B-9C507ABA526D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1BF611A-2798-421E-9A81-18772BDE31BC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DC23A3D-2352-4626-AC69-1B96C47D9E4D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7200800" cy="417646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 Misiones se </a:t>
            </a: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hacen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b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</a:br>
            <a:r>
              <a:rPr lang="en-US" sz="4000" i="1" dirty="0" smtClean="0">
                <a:latin typeface="Palatino Linotype" pitchFamily="18" charset="0"/>
              </a:rPr>
              <a:t>con </a:t>
            </a:r>
            <a:br>
              <a:rPr lang="en-US" sz="4000" i="1" dirty="0" smtClean="0">
                <a:latin typeface="Palatino Linotype" pitchFamily="18" charset="0"/>
              </a:rPr>
            </a:br>
            <a:r>
              <a:rPr lang="en-US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los pies </a:t>
            </a:r>
            <a:r>
              <a:rPr lang="en-US" sz="4000" i="1" dirty="0" smtClean="0">
                <a:latin typeface="Palatino Linotype" pitchFamily="18" charset="0"/>
              </a:rPr>
              <a:t>de los </a:t>
            </a:r>
            <a:r>
              <a:rPr lang="en-US" sz="4000" i="1" dirty="0" err="1" smtClean="0">
                <a:latin typeface="Palatino Linotype" pitchFamily="18" charset="0"/>
              </a:rPr>
              <a:t>que</a:t>
            </a:r>
            <a:r>
              <a:rPr lang="en-US" sz="4000" i="1" dirty="0" smtClean="0">
                <a:latin typeface="Palatino Linotype" pitchFamily="18" charset="0"/>
              </a:rPr>
              <a:t> van, </a:t>
            </a:r>
            <a:br>
              <a:rPr lang="en-US" sz="4000" i="1" dirty="0" smtClean="0">
                <a:latin typeface="Palatino Linotype" pitchFamily="18" charset="0"/>
              </a:rPr>
            </a:br>
            <a:r>
              <a:rPr lang="en-US" sz="40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</a:t>
            </a:r>
            <a:r>
              <a:rPr lang="en-US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0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rodillas</a:t>
            </a:r>
            <a:r>
              <a:rPr lang="en-US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000" i="1" dirty="0" smtClean="0">
                <a:latin typeface="Palatino Linotype" pitchFamily="18" charset="0"/>
              </a:rPr>
              <a:t>de los </a:t>
            </a:r>
            <a:r>
              <a:rPr lang="en-US" sz="4000" i="1" dirty="0" err="1" smtClean="0">
                <a:latin typeface="Palatino Linotype" pitchFamily="18" charset="0"/>
              </a:rPr>
              <a:t>que</a:t>
            </a:r>
            <a:r>
              <a:rPr lang="en-US" sz="4000" i="1" dirty="0" smtClean="0">
                <a:latin typeface="Palatino Linotype" pitchFamily="18" charset="0"/>
              </a:rPr>
              <a:t> se </a:t>
            </a:r>
            <a:r>
              <a:rPr lang="en-US" sz="4000" i="1" dirty="0" err="1" smtClean="0">
                <a:latin typeface="Palatino Linotype" pitchFamily="18" charset="0"/>
              </a:rPr>
              <a:t>quedan</a:t>
            </a:r>
            <a:r>
              <a:rPr lang="en-US" sz="4000" i="1" dirty="0" smtClean="0">
                <a:latin typeface="Palatino Linotype" pitchFamily="18" charset="0"/>
              </a:rPr>
              <a:t> y </a:t>
            </a:r>
            <a:r>
              <a:rPr lang="en-US" sz="4000" i="1" dirty="0" err="1" smtClean="0">
                <a:latin typeface="Palatino Linotype" pitchFamily="18" charset="0"/>
              </a:rPr>
              <a:t>oran</a:t>
            </a:r>
            <a:r>
              <a:rPr lang="en-US" sz="4000" i="1" dirty="0" smtClean="0">
                <a:latin typeface="Palatino Linotype" pitchFamily="18" charset="0"/>
              </a:rPr>
              <a:t>, y </a:t>
            </a:r>
            <a:br>
              <a:rPr lang="en-US" sz="4000" i="1" dirty="0" smtClean="0">
                <a:latin typeface="Palatino Linotype" pitchFamily="18" charset="0"/>
              </a:rPr>
            </a:br>
            <a:r>
              <a:rPr lang="en-US" sz="40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</a:t>
            </a:r>
            <a:r>
              <a:rPr lang="en-US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0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manos</a:t>
            </a:r>
            <a:r>
              <a:rPr lang="en-US" sz="40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000" i="1" dirty="0" smtClean="0">
                <a:latin typeface="Palatino Linotype" pitchFamily="18" charset="0"/>
              </a:rPr>
              <a:t>de los </a:t>
            </a:r>
            <a:r>
              <a:rPr lang="en-US" sz="4000" i="1" dirty="0" err="1" smtClean="0">
                <a:latin typeface="Palatino Linotype" pitchFamily="18" charset="0"/>
              </a:rPr>
              <a:t>que</a:t>
            </a:r>
            <a:r>
              <a:rPr lang="en-US" sz="4000" i="1" dirty="0" smtClean="0">
                <a:latin typeface="Palatino Linotype" pitchFamily="18" charset="0"/>
              </a:rPr>
              <a:t> </a:t>
            </a:r>
            <a:r>
              <a:rPr lang="en-US" sz="4000" i="1" dirty="0" err="1" smtClean="0">
                <a:latin typeface="Palatino Linotype" pitchFamily="18" charset="0"/>
              </a:rPr>
              <a:t>dan</a:t>
            </a:r>
            <a:endParaRPr lang="es-AR" sz="4000" i="1" dirty="0">
              <a:latin typeface="Palatino Linotype" pitchFamily="18" charset="0"/>
            </a:endParaRPr>
          </a:p>
        </p:txBody>
      </p:sp>
      <p:pic>
        <p:nvPicPr>
          <p:cNvPr id="13314" name="4 Imagen" descr="mundo azu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300" y="5472113"/>
            <a:ext cx="13684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292725" y="5903446"/>
            <a:ext cx="38512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Congreso Mundial en Cancún</a:t>
            </a:r>
            <a:endParaRPr lang="es-A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Junio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773238"/>
            <a:ext cx="9144000" cy="4895850"/>
          </a:xfrm>
        </p:spPr>
        <p:txBody>
          <a:bodyPr>
            <a:normAutofit fontScale="70000" lnSpcReduction="20000"/>
          </a:bodyPr>
          <a:lstStyle/>
          <a:p>
            <a:pPr marL="365760" indent="-256032" algn="ctr" fontAlgn="auto">
              <a:spcAft>
                <a:spcPts val="0"/>
              </a:spcAft>
              <a:buNone/>
              <a:defRPr/>
            </a:pPr>
            <a:r>
              <a:rPr lang="es-AR" sz="3200" dirty="0" smtClean="0"/>
              <a:t>Muchas veces utilizamos la excusa de que no tenemos dinero para no enviar a más misioneros.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None/>
              <a:defRPr/>
            </a:pPr>
            <a:r>
              <a:rPr lang="es-AR" u="sng" dirty="0" smtClean="0"/>
              <a:t>No hay una escasez de dinero para hacer las misiones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u="sng" dirty="0" smtClean="0"/>
              <a:t>Hay una escasez de trabajadores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        Jesús nos dice eso en Lucas 10:2. El les dijo, 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i="1" dirty="0" smtClean="0"/>
              <a:t>“La mies es mucha, pero los obreros pocos; rogad, por tanto, al Señor de la mies que envíe obreros a su mies.”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 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                                 </a:t>
            </a:r>
            <a:r>
              <a:rPr lang="es-AR" sz="3600" dirty="0" smtClean="0">
                <a:solidFill>
                  <a:srgbClr val="C00000"/>
                </a:solidFill>
              </a:rPr>
              <a:t>¡Y Dios responderá nuestras oraciones!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7 Flecha a la derecha con muesca"/>
          <p:cNvSpPr/>
          <p:nvPr/>
        </p:nvSpPr>
        <p:spPr>
          <a:xfrm rot="5400000">
            <a:off x="4031779" y="3249141"/>
            <a:ext cx="1008062" cy="647700"/>
          </a:xfrm>
          <a:prstGeom prst="notch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pic>
        <p:nvPicPr>
          <p:cNvPr id="14343" name="10 Imagen" descr="biblia-abierta 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DD5"/>
              </a:clrFrom>
              <a:clrTo>
                <a:srgbClr val="FFFDD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221088"/>
            <a:ext cx="11525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</a:t>
            </a:r>
            <a:r>
              <a:rPr lang="es-AR" sz="1400" dirty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2013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88504"/>
            <a:ext cx="7488238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s-AR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Dios comenzó a llamar a los jóvenes desde hace muchos años en América Latina. Algunos fueron llamados en la década de los 80´s.</a:t>
            </a:r>
          </a:p>
          <a:p>
            <a:endParaRPr lang="es-AR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s-AR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Sin embargo, Dios siguió llamando. </a:t>
            </a:r>
          </a:p>
          <a:p>
            <a:pPr eaLnBrk="0" hangingPunct="0">
              <a:buFont typeface="Wingdings" pitchFamily="2" charset="2"/>
              <a:buChar char="§"/>
            </a:pPr>
            <a:endParaRPr lang="es-AR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s-A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joven de 27 años recientemente salió a África, ¡Ella fue llamada cuando tenia 5 años en 1992! </a:t>
            </a:r>
            <a:endParaRPr lang="es-AR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/>
            <a:endParaRPr lang="en-US" sz="2000" dirty="0" smtClean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§"/>
            </a:pPr>
            <a:endParaRPr lang="en-US" sz="2000" dirty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pPr eaLnBrk="0" hangingPunct="0"/>
            <a:endParaRPr lang="es-AR" sz="2000" dirty="0"/>
          </a:p>
          <a:p>
            <a:pPr algn="ctr" eaLnBrk="0" hangingPunct="0"/>
            <a:r>
              <a:rPr lang="en-US" sz="2800" dirty="0">
                <a:solidFill>
                  <a:srgbClr val="00B050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15367" name="9 Imagen" descr="america latina con banderas.bmp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1772816"/>
            <a:ext cx="20517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1511300" y="4303455"/>
            <a:ext cx="76327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endParaRPr lang="es-AR" sz="3200" dirty="0" smtClean="0">
              <a:solidFill>
                <a:srgbClr val="C00000"/>
              </a:solidFill>
              <a:latin typeface="Verdana" pitchFamily="34" charset="0"/>
              <a:cs typeface="Times New Roman" pitchFamily="18" charset="0"/>
            </a:endParaRPr>
          </a:p>
          <a:p>
            <a:pPr algn="ctr" eaLnBrk="0" hangingPunct="0"/>
            <a:r>
              <a:rPr lang="es-AR" sz="3200" dirty="0" smtClean="0">
                <a:solidFill>
                  <a:srgbClr val="C00000"/>
                </a:solidFill>
                <a:latin typeface="Lucida Sans Unicode" pitchFamily="34" charset="0"/>
              </a:rPr>
              <a:t>¡Dios está llamando desde África, Asia, Europa y Oceanía!</a:t>
            </a:r>
            <a:br>
              <a:rPr lang="es-AR" sz="3200" dirty="0" smtClean="0">
                <a:solidFill>
                  <a:srgbClr val="C00000"/>
                </a:solidFill>
                <a:latin typeface="Lucida Sans Unicode" pitchFamily="34" charset="0"/>
              </a:rPr>
            </a:br>
            <a:r>
              <a:rPr lang="es-AR" sz="3200" dirty="0" smtClean="0">
                <a:solidFill>
                  <a:srgbClr val="C00000"/>
                </a:solidFill>
                <a:latin typeface="Lucida Sans Unicode" pitchFamily="34" charset="0"/>
              </a:rPr>
              <a:t>Él ha estado llamando desde hace muchos años.</a:t>
            </a:r>
            <a:endParaRPr lang="es-AR" sz="3200" dirty="0">
              <a:solidFill>
                <a:srgbClr val="C00000"/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pastos verd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84368" y="6019772"/>
            <a:ext cx="1259632" cy="838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0" y="1773238"/>
            <a:ext cx="9144000" cy="4525962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endParaRPr lang="es-AR" smtClean="0"/>
          </a:p>
          <a:p>
            <a:pPr>
              <a:buFont typeface="Wingdings 3" pitchFamily="18" charset="2"/>
              <a:buNone/>
            </a:pPr>
            <a:endParaRPr lang="es-AR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</a:t>
            </a:r>
            <a:r>
              <a:rPr lang="es-AR" sz="1400" dirty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2013</a:t>
            </a:r>
          </a:p>
        </p:txBody>
      </p:sp>
      <p:sp>
        <p:nvSpPr>
          <p:cNvPr id="16391" name="Rectangle 1"/>
          <p:cNvSpPr>
            <a:spLocks noChangeArrowheads="1"/>
          </p:cNvSpPr>
          <p:nvPr/>
        </p:nvSpPr>
        <p:spPr bwMode="auto">
          <a:xfrm>
            <a:off x="107950" y="3170238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403350" y="1268462"/>
            <a:ext cx="774065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pPr>
              <a:buFontTx/>
              <a:buBlip>
                <a:blip r:embed="rId5"/>
              </a:buBlip>
              <a:defRPr/>
            </a:pPr>
            <a:r>
              <a:rPr lang="es-AR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En 1990, cuando la Cortina de Hierro cayó, aproximadamente 40 países se abrieron al evangelio.</a:t>
            </a:r>
          </a:p>
          <a:p>
            <a:pPr>
              <a:defRPr/>
            </a:pPr>
            <a:endParaRPr lang="es-AR" dirty="0" smtClean="0">
              <a:solidFill>
                <a:srgbClr val="000000"/>
              </a:solidFill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pPr>
              <a:buBlip>
                <a:blip r:embed="rId5"/>
              </a:buBlip>
              <a:defRPr/>
            </a:pPr>
            <a:r>
              <a:rPr lang="es-AR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La iglesia era lenta e incapaz de responder a las puertas abiertas. Hoy en día hay muchos países que están detrás de la Cortina islámica.</a:t>
            </a:r>
          </a:p>
          <a:p>
            <a:pPr>
              <a:defRPr/>
            </a:pPr>
            <a:endParaRPr lang="es-AR" dirty="0" smtClean="0">
              <a:solidFill>
                <a:srgbClr val="000000"/>
              </a:solidFill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s-AR" b="1" dirty="0" smtClean="0">
                <a:solidFill>
                  <a:srgbClr val="00B05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Cuando caiga, ¿estará la iglesia lista? ¿Con pies hermosos?</a:t>
            </a:r>
          </a:p>
          <a:p>
            <a:pPr algn="ctr">
              <a:defRPr/>
            </a:pPr>
            <a:endParaRPr lang="es-AR" dirty="0"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s-AR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Romanos 10:14 cita a Isaías, </a:t>
            </a:r>
          </a:p>
          <a:p>
            <a:pPr eaLnBrk="0" hangingPunct="0">
              <a:defRPr/>
            </a:pPr>
            <a:r>
              <a:rPr lang="es-AR" i="1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             </a:t>
            </a:r>
            <a:r>
              <a:rPr lang="es-AR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“ </a:t>
            </a:r>
            <a:r>
              <a:rPr lang="es-AR" i="1" dirty="0" smtClean="0"/>
              <a:t>Cuán hermosos son los pies del que trae buenas noticias</a:t>
            </a:r>
            <a:r>
              <a:rPr lang="es-AR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.” </a:t>
            </a:r>
          </a:p>
          <a:p>
            <a:pPr eaLnBrk="0" hangingPunct="0">
              <a:defRPr/>
            </a:pPr>
            <a:endParaRPr lang="es-AR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§"/>
              <a:defRPr/>
            </a:pPr>
            <a:r>
              <a:rPr lang="es-AR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No hay escasez de dinero para hacer misiones efectivas. </a:t>
            </a:r>
          </a:p>
          <a:p>
            <a:pPr algn="ctr" eaLnBrk="0" hangingPunct="0">
              <a:buFont typeface="Wingdings" pitchFamily="2" charset="2"/>
              <a:buChar char="§"/>
              <a:defRPr/>
            </a:pPr>
            <a:r>
              <a:rPr lang="es-AR" dirty="0" smtClean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Hay una escasez de trabajadores.</a:t>
            </a:r>
          </a:p>
          <a:p>
            <a:pPr algn="ctr" eaLnBrk="0" hangingPunct="0">
              <a:defRPr/>
            </a:pPr>
            <a:r>
              <a:rPr lang="es-AR" b="1" dirty="0" smtClean="0">
                <a:solidFill>
                  <a:srgbClr val="C00000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¿Estamos orando para que Dios levante los trabajadores que necesitamos para la cosecha mundial?</a:t>
            </a:r>
          </a:p>
        </p:txBody>
      </p:sp>
      <p:pic>
        <p:nvPicPr>
          <p:cNvPr id="16393" name="10 Imagen" descr="biblia-abierta 2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BD6"/>
              </a:clrFrom>
              <a:clrTo>
                <a:srgbClr val="FFFBD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653136"/>
            <a:ext cx="787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174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174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84313"/>
            <a:ext cx="9036050" cy="4897437"/>
          </a:xfrm>
        </p:spPr>
        <p:txBody>
          <a:bodyPr>
            <a:normAutofit fontScale="77500" lnSpcReduction="20000"/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Hoy</a:t>
            </a:r>
            <a:r>
              <a:rPr lang="es-AR" dirty="0" smtClean="0"/>
              <a:t> hay entre </a:t>
            </a: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8,000 y 12,000</a:t>
            </a:r>
            <a:r>
              <a:rPr lang="es-AR" dirty="0" smtClean="0"/>
              <a:t> misioneros enviados por las iglesias de las Asambleas de Dios. 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   </a:t>
            </a:r>
            <a:r>
              <a:rPr lang="es-AR" sz="2100" i="1" dirty="0" smtClean="0"/>
              <a:t>Enviados Internacionales:7,595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2100" i="1" dirty="0" smtClean="0"/>
              <a:t>Enviados a las misiones locales: 4.184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s-AR" dirty="0" smtClean="0"/>
              <a:t>Muchos de ellos vienen del </a:t>
            </a: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5-10%</a:t>
            </a:r>
            <a:r>
              <a:rPr lang="es-AR" dirty="0" smtClean="0"/>
              <a:t> de las iglesias de las Asambleas de Dios.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s-AR" dirty="0" smtClean="0"/>
              <a:t>¿Qué pasaría si el otro </a:t>
            </a: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90%  </a:t>
            </a:r>
            <a:r>
              <a:rPr lang="es-AR" dirty="0" smtClean="0"/>
              <a:t>estuviera involucrado?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    ¡Fácilmente podríamos tener</a:t>
            </a: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100,000 trabajadores</a:t>
            </a:r>
            <a:r>
              <a:rPr lang="es-AR" dirty="0" smtClean="0"/>
              <a:t>!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3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pasaría si cada iglesia de las Asambleas de Dios orara por hermosas rodillas?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 </a:t>
            </a:r>
            <a:endParaRPr lang="es-AR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7414" name="Rectangle 1"/>
          <p:cNvSpPr>
            <a:spLocks noChangeArrowheads="1"/>
          </p:cNvSpPr>
          <p:nvPr/>
        </p:nvSpPr>
        <p:spPr bwMode="auto">
          <a:xfrm>
            <a:off x="107950" y="3170238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17415" name="7 Imagen" descr="grupo orando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5753100"/>
            <a:ext cx="14732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1268413"/>
            <a:ext cx="8712200" cy="511333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 typeface="Wingdings 3" pitchFamily="18" charset="2"/>
              <a:buNone/>
            </a:pPr>
            <a:endParaRPr lang="es-AR" sz="23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3100" b="1" dirty="0" smtClean="0">
                <a:solidFill>
                  <a:srgbClr val="D6A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LAS ASAMBLEAS MUNDIALES DE DIOS        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Hay 360,000 Iglesias y Centros de Predicación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Hay  7,595 trabajadores enviados.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Eso es 1 por cada 34 iglesias. (47.39 incluyendo anexos)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3100" b="1" dirty="0" smtClean="0">
                <a:solidFill>
                  <a:srgbClr val="D6A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FINLANDIA</a:t>
            </a:r>
            <a:endParaRPr lang="es-AR" sz="31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Envían a un misionero por cada 1.57  iglesias.</a:t>
            </a:r>
            <a:endParaRPr lang="es-AR" sz="23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3100" b="1" dirty="0" smtClean="0">
                <a:solidFill>
                  <a:srgbClr val="D6A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LOS ESTADOS UNIDOS</a:t>
            </a:r>
            <a:endParaRPr lang="es-AR" sz="31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Tienen 1 misionero por cada 5 iglesias. (4,66 para ser exacto)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3200" b="1" dirty="0" smtClean="0">
                <a:solidFill>
                  <a:srgbClr val="D6A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ARGENTINA</a:t>
            </a:r>
            <a:endParaRPr lang="es-AR" sz="20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dirty="0" smtClean="0"/>
              <a:t>Tienen 1 misionero por cada 10 iglesias. (6, si no se incluyen los  anexos)</a:t>
            </a:r>
            <a:endParaRPr lang="es-AR" sz="2000" dirty="0"/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es-AR" sz="2300" dirty="0" smtClean="0"/>
          </a:p>
          <a:p>
            <a:pPr>
              <a:lnSpc>
                <a:spcPct val="90000"/>
              </a:lnSpc>
            </a:pPr>
            <a:endParaRPr lang="es-AR" sz="2300" dirty="0" smtClean="0"/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es-AR" sz="23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</a:t>
            </a:r>
            <a:r>
              <a:rPr lang="es-AR" sz="1400" dirty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2013</a:t>
            </a:r>
          </a:p>
        </p:txBody>
      </p:sp>
      <p:sp>
        <p:nvSpPr>
          <p:cNvPr id="18438" name="Rectangle 1"/>
          <p:cNvSpPr>
            <a:spLocks noChangeArrowheads="1"/>
          </p:cNvSpPr>
          <p:nvPr/>
        </p:nvSpPr>
        <p:spPr bwMode="auto">
          <a:xfrm>
            <a:off x="-180528" y="3068960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5111750"/>
          </a:xfrm>
        </p:spPr>
        <p:txBody>
          <a:bodyPr>
            <a:normAutofit fontScale="47500" lnSpcReduction="20000"/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 </a:t>
            </a: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las Asambleas de Dios Mundiales pudieran enviar</a:t>
            </a:r>
            <a:endParaRPr lang="es-AR" sz="38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sz="38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u="sng" dirty="0" smtClean="0">
                <a:solidFill>
                  <a:schemeClr val="accent6">
                    <a:lumMod val="75000"/>
                  </a:schemeClr>
                </a:solidFill>
              </a:rPr>
              <a:t>1 misionero </a:t>
            </a:r>
            <a:r>
              <a:rPr lang="es-AR" sz="3800" dirty="0" smtClean="0"/>
              <a:t>por cada </a:t>
            </a:r>
            <a:r>
              <a:rPr lang="es-AR" sz="3800" u="sng" dirty="0" smtClean="0">
                <a:solidFill>
                  <a:schemeClr val="accent6">
                    <a:lumMod val="75000"/>
                  </a:schemeClr>
                </a:solidFill>
              </a:rPr>
              <a:t>10 iglesias</a:t>
            </a:r>
            <a:r>
              <a:rPr lang="es-AR" sz="3800" dirty="0" smtClean="0"/>
              <a:t>, habría      </a:t>
            </a:r>
            <a:r>
              <a:rPr lang="es-AR" sz="3800" b="1" u="sng" dirty="0" smtClean="0">
                <a:solidFill>
                  <a:schemeClr val="accent6">
                    <a:lumMod val="75000"/>
                  </a:schemeClr>
                </a:solidFill>
              </a:rPr>
              <a:t>36,000 trabajadores</a:t>
            </a:r>
            <a:endParaRPr lang="es-AR" sz="3800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sz="3800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las Asambleas de Dios </a:t>
            </a:r>
            <a:r>
              <a:rPr lang="es-AR" sz="3800" dirty="0" smtClean="0"/>
              <a:t>pudiera llegar a 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u="sng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s-AR" sz="3800" dirty="0" smtClean="0"/>
              <a:t> por cada </a:t>
            </a:r>
            <a:r>
              <a:rPr lang="es-AR" sz="3800" u="sng" dirty="0" smtClean="0">
                <a:solidFill>
                  <a:schemeClr val="accent6">
                    <a:lumMod val="75000"/>
                  </a:schemeClr>
                </a:solidFill>
              </a:rPr>
              <a:t>5 iglesias</a:t>
            </a:r>
            <a:r>
              <a:rPr lang="es-AR" sz="3800" dirty="0" smtClean="0"/>
              <a:t>, tendrían         </a:t>
            </a:r>
            <a:r>
              <a:rPr lang="es-AR" sz="3800" b="1" dirty="0" smtClean="0">
                <a:solidFill>
                  <a:schemeClr val="accent2">
                    <a:lumMod val="75000"/>
                  </a:schemeClr>
                </a:solidFill>
              </a:rPr>
              <a:t>¡</a:t>
            </a:r>
            <a:r>
              <a:rPr lang="es-AR" sz="3800" b="1" u="sng" dirty="0" smtClean="0">
                <a:solidFill>
                  <a:schemeClr val="accent6">
                    <a:lumMod val="75000"/>
                  </a:schemeClr>
                </a:solidFill>
              </a:rPr>
              <a:t>72,000 trabajadore</a:t>
            </a:r>
            <a:r>
              <a:rPr lang="es-AR" sz="3800" b="1" u="sng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s-AR" sz="3800" b="1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dirty="0" smtClean="0"/>
              <a:t>Y si pudieran hacer como los Finlandeses, tendrían     </a:t>
            </a:r>
            <a:r>
              <a:rPr lang="es-AR" sz="3800" b="1" dirty="0" smtClean="0">
                <a:solidFill>
                  <a:schemeClr val="accent2">
                    <a:lumMod val="75000"/>
                  </a:schemeClr>
                </a:solidFill>
              </a:rPr>
              <a:t>¡</a:t>
            </a:r>
            <a:r>
              <a:rPr lang="es-AR" sz="3800" b="1" u="sng" dirty="0" smtClean="0">
                <a:solidFill>
                  <a:schemeClr val="accent6">
                    <a:lumMod val="75000"/>
                  </a:schemeClr>
                </a:solidFill>
              </a:rPr>
              <a:t>240,000 trabajadores!</a:t>
            </a:r>
            <a:endParaRPr lang="es-AR" sz="3800" b="1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sz="3800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FRATERNIDAD MUNDIAL DE LAS ASAMBLEAS DE DIOS tiene el potencial :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sz="3800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es-AR" sz="3800" dirty="0" smtClean="0"/>
              <a:t>¡de tener </a:t>
            </a:r>
            <a:r>
              <a:rPr lang="es-AR" sz="3800" b="1" u="sng" dirty="0" smtClean="0">
                <a:solidFill>
                  <a:schemeClr val="accent6">
                    <a:lumMod val="75000"/>
                  </a:schemeClr>
                </a:solidFill>
              </a:rPr>
              <a:t>entre 36,000 y 240,000 trabajadores!</a:t>
            </a:r>
            <a:r>
              <a:rPr lang="es-AR" sz="3800" dirty="0" smtClean="0"/>
              <a:t> </a:t>
            </a:r>
          </a:p>
          <a:p>
            <a:pPr marL="109728" indent="0" algn="ctr" fontAlgn="auto">
              <a:spcAft>
                <a:spcPts val="0"/>
              </a:spcAft>
              <a:buNone/>
              <a:defRPr/>
            </a:pPr>
            <a:r>
              <a:rPr lang="es-AR" sz="6000" dirty="0" smtClean="0"/>
              <a:t>¡Es posible100,000 trabajadores!</a:t>
            </a:r>
            <a:endParaRPr lang="es-AR" sz="3500" dirty="0" smtClean="0"/>
          </a:p>
          <a:p>
            <a:pPr marL="365760" indent="-256032" algn="ctr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s-AR" dirty="0" smtClean="0"/>
              <a:t> </a:t>
            </a:r>
          </a:p>
          <a:p>
            <a:pPr marL="365760" indent="-256032" algn="ctr" fontAlgn="auto">
              <a:spcAft>
                <a:spcPts val="0"/>
              </a:spcAft>
              <a:buNone/>
              <a:defRPr/>
            </a:pPr>
            <a:r>
              <a:rPr lang="es-AR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 una solución, aparte de orar por los trabajadores. Es levantar hermosas rodillas y manos hermosas, e iglesias con visión misionera para tocar el mundo.</a:t>
            </a:r>
          </a:p>
          <a:p>
            <a:pPr marL="365760" indent="-256032" algn="ctr" fontAlgn="auto">
              <a:spcAft>
                <a:spcPts val="0"/>
              </a:spcAft>
              <a:buNone/>
              <a:defRPr/>
            </a:pPr>
            <a:endParaRPr lang="es-AR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2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endParaRPr lang="es-AR" sz="12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9462" name="Rectangle 1"/>
          <p:cNvSpPr>
            <a:spLocks noChangeArrowheads="1"/>
          </p:cNvSpPr>
          <p:nvPr/>
        </p:nvSpPr>
        <p:spPr bwMode="auto">
          <a:xfrm>
            <a:off x="107950" y="3141663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1" name="10 Flecha derecha"/>
          <p:cNvSpPr/>
          <p:nvPr/>
        </p:nvSpPr>
        <p:spPr>
          <a:xfrm rot="5400000">
            <a:off x="4487069" y="2217788"/>
            <a:ext cx="215900" cy="4603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2" name="11 Flecha derecha"/>
          <p:cNvSpPr/>
          <p:nvPr/>
        </p:nvSpPr>
        <p:spPr>
          <a:xfrm>
            <a:off x="4788024" y="2492896"/>
            <a:ext cx="287338" cy="7302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4" name="13 Flecha derecha"/>
          <p:cNvSpPr/>
          <p:nvPr/>
        </p:nvSpPr>
        <p:spPr>
          <a:xfrm rot="5400000">
            <a:off x="4499546" y="4365550"/>
            <a:ext cx="216916" cy="7200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5" name="14 Flecha derecha"/>
          <p:cNvSpPr/>
          <p:nvPr/>
        </p:nvSpPr>
        <p:spPr>
          <a:xfrm>
            <a:off x="4860032" y="3284984"/>
            <a:ext cx="504825" cy="7302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6" name="15 Flecha derecha"/>
          <p:cNvSpPr/>
          <p:nvPr/>
        </p:nvSpPr>
        <p:spPr>
          <a:xfrm>
            <a:off x="5868144" y="3573016"/>
            <a:ext cx="288925" cy="71437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5040313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endParaRPr lang="es-AR" dirty="0" smtClean="0"/>
          </a:p>
          <a:p>
            <a:pPr>
              <a:buFont typeface="Wingdings 3" pitchFamily="18" charset="2"/>
              <a:buNone/>
            </a:pPr>
            <a:endParaRPr lang="en-US" dirty="0" smtClean="0"/>
          </a:p>
          <a:p>
            <a:pPr algn="ctr">
              <a:buNone/>
            </a:pPr>
            <a:r>
              <a:rPr lang="es-AR" sz="2400" dirty="0" smtClean="0"/>
              <a:t>En la parábola de la cosecha de la hora 11, el maestro de la cosecha le pregunta a los trabajadores que se encontraban alrededor, </a:t>
            </a:r>
            <a:r>
              <a:rPr lang="es-AR" sz="2400" i="1" dirty="0" smtClean="0"/>
              <a:t>"¿Por qué estáis aquí." Ellos le respondieron: "Nadie nos ha contratado."</a:t>
            </a:r>
            <a:r>
              <a:rPr lang="es-AR" sz="2400" i="1" dirty="0" smtClean="0">
                <a:solidFill>
                  <a:srgbClr val="C00000"/>
                </a:solidFill>
              </a:rPr>
              <a:t> </a:t>
            </a:r>
          </a:p>
          <a:p>
            <a:pPr>
              <a:buFont typeface="Wingdings 3" pitchFamily="18" charset="2"/>
              <a:buNone/>
            </a:pPr>
            <a:endParaRPr lang="es-AR" dirty="0" smtClean="0"/>
          </a:p>
          <a:p>
            <a:pPr algn="ctr">
              <a:buFont typeface="Wingdings 3" pitchFamily="18" charset="2"/>
              <a:buNone/>
            </a:pPr>
            <a:endParaRPr lang="es-AR" dirty="0" smtClean="0"/>
          </a:p>
          <a:p>
            <a:pPr algn="ctr">
              <a:buNone/>
            </a:pPr>
            <a:endParaRPr lang="es-AR" dirty="0" smtClean="0"/>
          </a:p>
          <a:p>
            <a:pPr algn="ctr">
              <a:buNone/>
            </a:pPr>
            <a:r>
              <a:rPr lang="es-AR" dirty="0" smtClean="0"/>
              <a:t>Debemos tener una teología </a:t>
            </a:r>
            <a:r>
              <a:rPr lang="es-AR" dirty="0" err="1" smtClean="0"/>
              <a:t>Nike</a:t>
            </a:r>
            <a:r>
              <a:rPr lang="es-AR" dirty="0" smtClean="0"/>
              <a:t> de misiones</a:t>
            </a:r>
          </a:p>
          <a:p>
            <a:pPr algn="ctr">
              <a:buFont typeface="Wingdings 3" pitchFamily="18" charset="2"/>
              <a:buNone/>
            </a:pPr>
            <a:r>
              <a:rPr lang="en-US" dirty="0" smtClean="0"/>
              <a:t> </a:t>
            </a:r>
            <a:endParaRPr lang="es-AR" dirty="0" smtClean="0"/>
          </a:p>
          <a:p>
            <a:pPr>
              <a:buFont typeface="Wingdings 3" pitchFamily="18" charset="2"/>
              <a:buNone/>
            </a:pPr>
            <a:endParaRPr lang="es-A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</a:t>
            </a:r>
            <a:r>
              <a:rPr lang="es-AR" sz="1400" dirty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2013</a:t>
            </a:r>
          </a:p>
        </p:txBody>
      </p:sp>
      <p:sp>
        <p:nvSpPr>
          <p:cNvPr id="20486" name="Rectangle 1"/>
          <p:cNvSpPr>
            <a:spLocks noChangeArrowheads="1"/>
          </p:cNvSpPr>
          <p:nvPr/>
        </p:nvSpPr>
        <p:spPr bwMode="auto">
          <a:xfrm>
            <a:off x="107950" y="3170238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20487" name="7 Imagen" descr="biblia-abierta 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BD5"/>
              </a:clrFrom>
              <a:clrTo>
                <a:srgbClr val="FFFBD5">
                  <a:alpha val="0"/>
                </a:srgbClr>
              </a:clrTo>
            </a:clrChange>
          </a:blip>
          <a:srcRect r="1337"/>
          <a:stretch>
            <a:fillRect/>
          </a:stretch>
        </p:blipFill>
        <p:spPr bwMode="auto">
          <a:xfrm>
            <a:off x="0" y="3356992"/>
            <a:ext cx="1331640" cy="86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467544" y="4221088"/>
            <a:ext cx="8496300" cy="72072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dirty="0" smtClean="0">
                <a:solidFill>
                  <a:schemeClr val="bg1">
                    <a:lumMod val="85000"/>
                  </a:schemeClr>
                </a:solidFill>
              </a:rPr>
              <a:t>No podemos tener excusas por la falta de trabajadores</a:t>
            </a:r>
          </a:p>
        </p:txBody>
      </p:sp>
      <p:pic>
        <p:nvPicPr>
          <p:cNvPr id="11" name="10 Imagen" descr="logo nik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5661248"/>
            <a:ext cx="1905000" cy="1028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11 CuadroTexto"/>
          <p:cNvSpPr txBox="1"/>
          <p:nvPr/>
        </p:nvSpPr>
        <p:spPr>
          <a:xfrm>
            <a:off x="5940152" y="63093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(Solo hazlo)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>
            <a:normAutofit/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endParaRPr lang="es-AR" dirty="0" smtClean="0"/>
          </a:p>
          <a:p>
            <a:pPr marL="365760" indent="-256032" algn="ctr" fontAlgn="auto">
              <a:spcAft>
                <a:spcPts val="0"/>
              </a:spcAft>
              <a:buFont typeface="Wingdings 3"/>
              <a:buBlip>
                <a:blip r:embed="rId3"/>
              </a:buBlip>
              <a:defRPr/>
            </a:pPr>
            <a:r>
              <a:rPr lang="es-AR" dirty="0" smtClean="0"/>
              <a:t>No hay una escasez de trabajadores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Blip>
                <a:blip r:embed="rId3"/>
              </a:buBlip>
              <a:defRPr/>
            </a:pPr>
            <a:r>
              <a:rPr lang="es-AR" dirty="0" smtClean="0"/>
              <a:t>Están en nuestras iglesias y están sentados en nuestros servicios.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Blip>
                <a:blip r:embed="rId3"/>
              </a:buBlip>
              <a:defRPr/>
            </a:pPr>
            <a:r>
              <a:rPr lang="es-AR" dirty="0" smtClean="0"/>
              <a:t>Debemos orar para que sean llamados, y sean libres para ir, y enviarlos con las rodillas y las manos.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Blip>
                <a:blip r:embed="rId3"/>
              </a:buBlip>
              <a:defRPr/>
            </a:pPr>
            <a:r>
              <a:rPr lang="es-AR" dirty="0" smtClean="0"/>
              <a:t>La iglesia debe responder a la necesidad de la escasez de trabajadores.</a:t>
            </a:r>
          </a:p>
          <a:p>
            <a:pPr marL="365760" indent="-256032" algn="ctr" fontAlgn="auto">
              <a:spcAft>
                <a:spcPts val="0"/>
              </a:spcAft>
              <a:buNone/>
              <a:defRPr/>
            </a:pPr>
            <a:r>
              <a:rPr lang="es-A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¡Señor, abre nuestros ojos y danos una visión misionera, por lo que no habrá una escasez de trabajadores!</a:t>
            </a:r>
          </a:p>
          <a:p>
            <a:pPr marL="365760" indent="-256032" algn="ctr" fontAlgn="auto">
              <a:spcAft>
                <a:spcPts val="0"/>
              </a:spcAft>
              <a:buBlip>
                <a:blip r:embed="rId3"/>
              </a:buBlip>
              <a:defRPr/>
            </a:pPr>
            <a:endParaRPr lang="es-AR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PIES HERMOSOS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“Con los pies de los que van…”</a:t>
            </a:r>
            <a:endParaRPr lang="es-AR" i="1" dirty="0">
              <a:latin typeface="Palatino Linotype" pitchFamily="18" charset="0"/>
            </a:endParaRPr>
          </a:p>
        </p:txBody>
      </p:sp>
      <p:pic>
        <p:nvPicPr>
          <p:cNvPr id="4" name="3 Imagen" descr="caminando-descalz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1763688" cy="14127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365874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</a:t>
            </a:r>
            <a:r>
              <a:rPr lang="es-AR" sz="1400" dirty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2013</a:t>
            </a:r>
          </a:p>
        </p:txBody>
      </p:sp>
      <p:sp>
        <p:nvSpPr>
          <p:cNvPr id="21510" name="Rectangle 1"/>
          <p:cNvSpPr>
            <a:spLocks noChangeArrowheads="1"/>
          </p:cNvSpPr>
          <p:nvPr/>
        </p:nvSpPr>
        <p:spPr bwMode="auto">
          <a:xfrm>
            <a:off x="107950" y="3170238"/>
            <a:ext cx="90360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                    </a:t>
            </a: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endParaRPr lang="en-US" sz="160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1558</TotalTime>
  <Words>633</Words>
  <Application>Microsoft Office PowerPoint</Application>
  <PresentationFormat>On-screen Show (4:3)</PresentationFormat>
  <Paragraphs>129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Concurrencia</vt:lpstr>
      <vt:lpstr>Las Misiones se hacen  con  los pies de los que van,  las rodillas de los que se quedan y oran, y  las manos de los que dan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  <vt:lpstr>                 PIES HERMOSOS “Con los pies de los que van…”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Missions is done with  the feet of those who go,  the knees of those who stay and pray, and  the hands of those who give</dc:title>
  <dc:creator>Voluntarios</dc:creator>
  <cp:lastModifiedBy>Brad</cp:lastModifiedBy>
  <cp:revision>150</cp:revision>
  <dcterms:created xsi:type="dcterms:W3CDTF">2011-05-16T13:12:38Z</dcterms:created>
  <dcterms:modified xsi:type="dcterms:W3CDTF">2013-05-30T16:29:46Z</dcterms:modified>
</cp:coreProperties>
</file>